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E0D_393E2445.xml" ContentType="application/vnd.ms-powerpoint.comment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modernComment_1AE8_3C6E8747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comments/modernComment_148_9C2BE603.xml" ContentType="application/vnd.ms-powerpoint.comments+xml"/>
  <Override PartName="/ppt/notesSlides/notesSlide15.xml" ContentType="application/vnd.openxmlformats-officedocument.presentationml.notesSlide+xml"/>
  <Override PartName="/ppt/comments/modernComment_1AF5_CE22A095.xml" ContentType="application/vnd.ms-powerpoint.comments+xml"/>
  <Override PartName="/ppt/comments/modernComment_1B03_183BA2E6.xml" ContentType="application/vnd.ms-powerpoint.comment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3534" r:id="rId5"/>
    <p:sldId id="3657" r:id="rId6"/>
    <p:sldId id="3579" r:id="rId7"/>
    <p:sldId id="3538" r:id="rId8"/>
    <p:sldId id="3539" r:id="rId9"/>
    <p:sldId id="3540" r:id="rId10"/>
    <p:sldId id="3597" r:id="rId11"/>
    <p:sldId id="6878" r:id="rId12"/>
    <p:sldId id="6919" r:id="rId13"/>
    <p:sldId id="6888" r:id="rId14"/>
    <p:sldId id="6920" r:id="rId15"/>
    <p:sldId id="6889" r:id="rId16"/>
    <p:sldId id="6897" r:id="rId17"/>
    <p:sldId id="6912" r:id="rId18"/>
    <p:sldId id="6890" r:id="rId19"/>
    <p:sldId id="356" r:id="rId20"/>
    <p:sldId id="6918" r:id="rId21"/>
    <p:sldId id="6881" r:id="rId22"/>
    <p:sldId id="6921" r:id="rId23"/>
    <p:sldId id="6900" r:id="rId24"/>
    <p:sldId id="6880" r:id="rId25"/>
    <p:sldId id="6914" r:id="rId26"/>
    <p:sldId id="3661" r:id="rId27"/>
    <p:sldId id="6896" r:id="rId28"/>
    <p:sldId id="265" r:id="rId29"/>
    <p:sldId id="328" r:id="rId30"/>
    <p:sldId id="6901" r:id="rId31"/>
    <p:sldId id="6915" r:id="rId32"/>
    <p:sldId id="6917" r:id="rId33"/>
    <p:sldId id="6916" r:id="rId34"/>
    <p:sldId id="3662" r:id="rId35"/>
    <p:sldId id="3580" r:id="rId36"/>
    <p:sldId id="35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6B9327-4E66-8F82-578F-E7B336FBA0FA}" name="Olivia Hood" initials="OH" userId="S::ohood@uw.edu::6f2a04e1-4f12-4864-9a5d-336376879a82" providerId="AD"/>
  <p188:author id="{15941049-C679-548E-0754-8684FE2B8A6A}" name="Lauren K. Whiteside" initials="LW" userId="S::laurenkw@uw.edu::949ad833-a85a-4c3f-bba9-a45a79d9d654" providerId="AD"/>
  <p188:author id="{396217FF-F092-AD87-B17B-89C3AEE319EC}" name="Topher Jerome" initials="TJ" userId="S::jerchris@uw.edu::406dabcc-6b19-4c72-a909-a0976d3c106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266C"/>
    <a:srgbClr val="9FA3B0"/>
    <a:srgbClr val="FFFFFF"/>
    <a:srgbClr val="1B3F97"/>
    <a:srgbClr val="626973"/>
    <a:srgbClr val="5B8AD7"/>
    <a:srgbClr val="6B96DB"/>
    <a:srgbClr val="0F4A6F"/>
    <a:srgbClr val="1959F0"/>
    <a:srgbClr val="0C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8719A-8362-522E-5238-0D82B2E59D6A}" v="432" dt="2025-09-18T17:18:49.215"/>
    <p1510:client id="{8D59DC20-69A3-4E15-AB06-57A077E0E47F}" v="14" dt="2025-09-18T22:43:59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84555" autoAdjust="0"/>
  </p:normalViewPr>
  <p:slideViewPr>
    <p:cSldViewPr snapToGrid="0">
      <p:cViewPr varScale="1">
        <p:scale>
          <a:sx n="101" d="100"/>
          <a:sy n="101" d="100"/>
        </p:scale>
        <p:origin x="1352" y="19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4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omments/modernComment_148_9C2BE60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B87C418-329D-4C65-A180-75569E1E894F}" authorId="{536B9327-4E66-8F82-578F-E7B336FBA0FA}" created="2025-09-17T23:12:29.477">
    <pc:sldMkLst xmlns:pc="http://schemas.microsoft.com/office/powerpoint/2013/main/command">
      <pc:docMk/>
      <pc:sldMk cId="2620122627" sldId="328"/>
    </pc:sldMkLst>
    <p188:txBody>
      <a:bodyPr/>
      <a:lstStyle/>
      <a:p>
        <a:r>
          <a:rPr lang="en-US"/>
          <a:t>Will update with stats tomorrow morning</a:t>
        </a:r>
      </a:p>
    </p188:txBody>
  </p188:cm>
</p188:cmLst>
</file>

<file path=ppt/comments/modernComment_1AE8_3C6E874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EAD5151-E692-4863-A3C7-36108A3FD3F2}" authorId="{536B9327-4E66-8F82-578F-E7B336FBA0FA}" status="resolved" created="2025-09-17T23:07:47.562" complete="100000">
    <pc:sldMkLst xmlns:pc="http://schemas.microsoft.com/office/powerpoint/2013/main/command">
      <pc:docMk/>
      <pc:sldMk cId="1013876551" sldId="6888"/>
    </pc:sldMkLst>
    <p188:replyLst>
      <p188:reply id="{B335572F-BCD9-46FD-9D8E-4CA2B3E9498B}" authorId="{536B9327-4E66-8F82-578F-E7B336FBA0FA}" created="2025-09-18T16:00:12.690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to put in updated screenshots - I will do this in the morning</a:t>
        </a:r>
      </a:p>
    </p188:txBody>
  </p188:cm>
</p188:cmLst>
</file>

<file path=ppt/comments/modernComment_1AF5_CE22A09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C0BDDCB-E290-4916-A3A6-AC322B2B4634}" authorId="{536B9327-4E66-8F82-578F-E7B336FBA0FA}" created="2025-09-17T23:12:39.969">
    <pc:sldMkLst xmlns:pc="http://schemas.microsoft.com/office/powerpoint/2013/main/command">
      <pc:docMk/>
      <pc:sldMk cId="3458375829" sldId="6901"/>
    </pc:sldMkLst>
    <p188:txBody>
      <a:bodyPr/>
      <a:lstStyle/>
      <a:p>
        <a:r>
          <a:rPr lang="en-US"/>
          <a:t>Will update with stats tomorrow morning</a:t>
        </a:r>
      </a:p>
    </p188:txBody>
  </p188:cm>
</p188:cmLst>
</file>

<file path=ppt/comments/modernComment_1B03_183BA2E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9BA10CD-E2CD-439F-9CE8-0E9DBE1849BD}" authorId="{536B9327-4E66-8F82-578F-E7B336FBA0FA}" created="2025-09-17T23:13:12.337">
    <pc:sldMkLst xmlns:pc="http://schemas.microsoft.com/office/powerpoint/2013/main/command">
      <pc:docMk/>
      <pc:sldMk cId="406561510" sldId="6915"/>
    </pc:sldMkLst>
    <p188:txBody>
      <a:bodyPr/>
      <a:lstStyle/>
      <a:p>
        <a:r>
          <a:rPr lang="en-US"/>
          <a:t>[@Lauren K. Whiteside] &amp; [@Chris Buresh] I thought this could be an educational slide for you both to fill out? </a:t>
        </a:r>
      </a:p>
    </p188:txBody>
  </p188:cm>
</p188:cmLst>
</file>

<file path=ppt/comments/modernComment_E0D_393E244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92EE639-D862-479A-B8D7-BC5B0068947D}" authorId="{536B9327-4E66-8F82-578F-E7B336FBA0FA}" created="2025-09-17T23:07:09.44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60373829" sldId="3597"/>
      <ac:spMk id="3" creationId="{6146E7DF-4170-69CE-2D5F-78C33995DE04}"/>
      <ac:txMk cp="149" len="12">
        <ac:context len="213" hash="2759830215"/>
      </ac:txMk>
    </ac:txMkLst>
    <p188:pos x="1393634" y="313217"/>
    <p188:txBody>
      <a:bodyPr/>
      <a:lstStyle/>
      <a:p>
        <a:r>
          <a:rPr lang="en-US"/>
          <a:t>[@Chris Buresh] add info please</a:t>
        </a:r>
      </a:p>
    </p188:txBody>
  </p188:cm>
  <p188:cm id="{0F4F11C6-57D9-47D3-BD72-BDB8073D2A49}" authorId="{536B9327-4E66-8F82-578F-E7B336FBA0FA}" status="resolved" created="2025-09-17T23:07:23.32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60373829" sldId="3597"/>
      <ac:spMk id="3" creationId="{6146E7DF-4170-69CE-2D5F-78C33995DE04}"/>
      <ac:txMk cp="0" len="29">
        <ac:context len="213" hash="2759830215"/>
      </ac:txMk>
    </ac:txMkLst>
    <p188:pos x="1823292" y="952195"/>
    <p188:txBody>
      <a:bodyPr/>
      <a:lstStyle/>
      <a:p>
        <a:r>
          <a:rPr lang="en-US"/>
          <a:t>[@Lauren K. Whiteside] add info please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9-17T23:37:20.417" authorId="{15941049-C679-548E-0754-8684FE2B8A6A}"/>
          </p223:rxn>
        </p223:reactions>
      </p:ext>
    </p188:extLst>
  </p188:cm>
</p188:cmLst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6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1A332-87A7-AB4D-B073-CE82BA48A453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B6D549-7439-3848-9EE9-12DA652F3FF3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Opioid Crisis </a:t>
          </a:r>
        </a:p>
      </dgm:t>
    </dgm:pt>
    <dgm:pt modelId="{7EF5B681-75DC-2A40-90CB-CC47FF37DAB3}" type="parTrans" cxnId="{8C83D700-A994-8945-905F-8B8F556B8AB5}">
      <dgm:prSet/>
      <dgm:spPr/>
      <dgm:t>
        <a:bodyPr/>
        <a:lstStyle/>
        <a:p>
          <a:endParaRPr lang="en-US"/>
        </a:p>
      </dgm:t>
    </dgm:pt>
    <dgm:pt modelId="{E9BA95D4-7F76-694E-A528-42EBD299346E}" type="sibTrans" cxnId="{8C83D700-A994-8945-905F-8B8F556B8AB5}">
      <dgm:prSet/>
      <dgm:spPr/>
      <dgm:t>
        <a:bodyPr/>
        <a:lstStyle/>
        <a:p>
          <a:endParaRPr lang="en-US"/>
        </a:p>
      </dgm:t>
    </dgm:pt>
    <dgm:pt modelId="{7126D946-24AA-3A4E-BACB-78399D37F5F6}">
      <dgm:prSet phldrT="[Text]"/>
      <dgm:spPr>
        <a:solidFill>
          <a:srgbClr val="4B2D83"/>
        </a:solidFill>
      </dgm:spPr>
      <dgm:t>
        <a:bodyPr/>
        <a:lstStyle/>
        <a:p>
          <a:pPr rtl="0"/>
          <a:r>
            <a:rPr lang="en-US"/>
            <a:t>Telehealth </a:t>
          </a:r>
          <a:r>
            <a:rPr lang="en-US">
              <a:latin typeface="Gill Sans MT" panose="020B0502020104020203"/>
            </a:rPr>
            <a:t>Regulations</a:t>
          </a:r>
          <a:endParaRPr lang="en-US"/>
        </a:p>
      </dgm:t>
    </dgm:pt>
    <dgm:pt modelId="{42104C08-3215-3547-A1D6-7125EB98E581}" type="parTrans" cxnId="{3B3EB279-D563-F941-B47C-F091631146DC}">
      <dgm:prSet/>
      <dgm:spPr/>
      <dgm:t>
        <a:bodyPr/>
        <a:lstStyle/>
        <a:p>
          <a:endParaRPr lang="en-US"/>
        </a:p>
      </dgm:t>
    </dgm:pt>
    <dgm:pt modelId="{8DFC8906-8FF3-7D4A-981B-21BBAACF5448}" type="sibTrans" cxnId="{3B3EB279-D563-F941-B47C-F091631146DC}">
      <dgm:prSet/>
      <dgm:spPr/>
      <dgm:t>
        <a:bodyPr/>
        <a:lstStyle/>
        <a:p>
          <a:endParaRPr lang="en-US"/>
        </a:p>
      </dgm:t>
    </dgm:pt>
    <dgm:pt modelId="{5EE717E1-92B7-1A49-B9D8-842FBB1E07A7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Medications for OUD</a:t>
          </a:r>
        </a:p>
      </dgm:t>
    </dgm:pt>
    <dgm:pt modelId="{7FCDD14D-1F7B-EC4C-A131-6A3D6272DB60}" type="parTrans" cxnId="{500CB9CD-B687-AA42-BA06-3DAD025FDC73}">
      <dgm:prSet/>
      <dgm:spPr/>
      <dgm:t>
        <a:bodyPr/>
        <a:lstStyle/>
        <a:p>
          <a:endParaRPr lang="en-US"/>
        </a:p>
      </dgm:t>
    </dgm:pt>
    <dgm:pt modelId="{7D2E7DEE-D1CD-DB40-ACBE-5E0E59573132}" type="sibTrans" cxnId="{500CB9CD-B687-AA42-BA06-3DAD025FDC73}">
      <dgm:prSet/>
      <dgm:spPr/>
      <dgm:t>
        <a:bodyPr/>
        <a:lstStyle/>
        <a:p>
          <a:endParaRPr lang="en-US"/>
        </a:p>
      </dgm:t>
    </dgm:pt>
    <dgm:pt modelId="{9D76178F-F66C-2243-B54D-3AE43937ECDA}">
      <dgm:prSet phldrT="[Text]"/>
      <dgm:spPr>
        <a:solidFill>
          <a:srgbClr val="4B2D83"/>
        </a:solidFill>
      </dgm:spPr>
      <dgm:t>
        <a:bodyPr/>
        <a:lstStyle/>
        <a:p>
          <a:r>
            <a:rPr lang="en-US" dirty="0"/>
            <a:t>UW DEM Team and Program Philosophy</a:t>
          </a:r>
        </a:p>
      </dgm:t>
    </dgm:pt>
    <dgm:pt modelId="{E3BF3497-C588-9145-9356-4C76E04F771C}" type="parTrans" cxnId="{866AAD1B-D770-054A-8E59-F32A53E7C0E2}">
      <dgm:prSet/>
      <dgm:spPr/>
      <dgm:t>
        <a:bodyPr/>
        <a:lstStyle/>
        <a:p>
          <a:endParaRPr lang="en-US"/>
        </a:p>
      </dgm:t>
    </dgm:pt>
    <dgm:pt modelId="{DCEA2A2F-AD81-614E-A699-FFAEC22CD545}" type="sibTrans" cxnId="{866AAD1B-D770-054A-8E59-F32A53E7C0E2}">
      <dgm:prSet/>
      <dgm:spPr/>
      <dgm:t>
        <a:bodyPr/>
        <a:lstStyle/>
        <a:p>
          <a:endParaRPr lang="en-US"/>
        </a:p>
      </dgm:t>
    </dgm:pt>
    <dgm:pt modelId="{D224CC02-5F41-D344-A3EC-621B151EB804}">
      <dgm:prSet phldrT="[Text]"/>
      <dgm:spPr>
        <a:solidFill>
          <a:srgbClr val="4B2D83"/>
        </a:solidFill>
      </dgm:spPr>
      <dgm:t>
        <a:bodyPr/>
        <a:lstStyle/>
        <a:p>
          <a:pPr rtl="0"/>
          <a:r>
            <a:rPr lang="en-US" dirty="0">
              <a:latin typeface="Gill Sans MT" panose="020B0502020104020203"/>
            </a:rPr>
            <a:t>Telebupe In Action</a:t>
          </a:r>
          <a:endParaRPr lang="en-US" dirty="0"/>
        </a:p>
      </dgm:t>
    </dgm:pt>
    <dgm:pt modelId="{5B3A2E3A-F064-954F-9A39-D12081500D18}" type="parTrans" cxnId="{89FE5927-85E9-4147-B41B-70FFA7C26A6D}">
      <dgm:prSet/>
      <dgm:spPr/>
      <dgm:t>
        <a:bodyPr/>
        <a:lstStyle/>
        <a:p>
          <a:endParaRPr lang="en-US"/>
        </a:p>
      </dgm:t>
    </dgm:pt>
    <dgm:pt modelId="{C54B2109-8B00-3145-AA58-98AEF766F027}" type="sibTrans" cxnId="{89FE5927-85E9-4147-B41B-70FFA7C26A6D}">
      <dgm:prSet/>
      <dgm:spPr/>
      <dgm:t>
        <a:bodyPr/>
        <a:lstStyle/>
        <a:p>
          <a:endParaRPr lang="en-US"/>
        </a:p>
      </dgm:t>
    </dgm:pt>
    <dgm:pt modelId="{47F6C624-0B1A-294F-85AC-20AE9294E5F1}" type="pres">
      <dgm:prSet presAssocID="{0C81A332-87A7-AB4D-B073-CE82BA48A453}" presName="outerComposite" presStyleCnt="0">
        <dgm:presLayoutVars>
          <dgm:chMax val="5"/>
          <dgm:dir/>
          <dgm:resizeHandles val="exact"/>
        </dgm:presLayoutVars>
      </dgm:prSet>
      <dgm:spPr/>
    </dgm:pt>
    <dgm:pt modelId="{00E18687-9F53-FC41-AB5B-C402CABC7AA4}" type="pres">
      <dgm:prSet presAssocID="{0C81A332-87A7-AB4D-B073-CE82BA48A453}" presName="dummyMaxCanvas" presStyleCnt="0">
        <dgm:presLayoutVars/>
      </dgm:prSet>
      <dgm:spPr/>
    </dgm:pt>
    <dgm:pt modelId="{B8D46833-6D0E-CA4C-A1C3-92FAF58ACF71}" type="pres">
      <dgm:prSet presAssocID="{0C81A332-87A7-AB4D-B073-CE82BA48A453}" presName="FiveNodes_1" presStyleLbl="node1" presStyleIdx="0" presStyleCnt="5">
        <dgm:presLayoutVars>
          <dgm:bulletEnabled val="1"/>
        </dgm:presLayoutVars>
      </dgm:prSet>
      <dgm:spPr/>
    </dgm:pt>
    <dgm:pt modelId="{1A7FB223-44C0-D84C-9E97-7C4B83B42037}" type="pres">
      <dgm:prSet presAssocID="{0C81A332-87A7-AB4D-B073-CE82BA48A453}" presName="FiveNodes_2" presStyleLbl="node1" presStyleIdx="1" presStyleCnt="5">
        <dgm:presLayoutVars>
          <dgm:bulletEnabled val="1"/>
        </dgm:presLayoutVars>
      </dgm:prSet>
      <dgm:spPr/>
    </dgm:pt>
    <dgm:pt modelId="{5F92D310-19C6-7547-8BFA-E93E71D153C4}" type="pres">
      <dgm:prSet presAssocID="{0C81A332-87A7-AB4D-B073-CE82BA48A453}" presName="FiveNodes_3" presStyleLbl="node1" presStyleIdx="2" presStyleCnt="5">
        <dgm:presLayoutVars>
          <dgm:bulletEnabled val="1"/>
        </dgm:presLayoutVars>
      </dgm:prSet>
      <dgm:spPr/>
    </dgm:pt>
    <dgm:pt modelId="{59994EE5-6F51-2C42-95B9-F9E24B7D2D4F}" type="pres">
      <dgm:prSet presAssocID="{0C81A332-87A7-AB4D-B073-CE82BA48A453}" presName="FiveNodes_4" presStyleLbl="node1" presStyleIdx="3" presStyleCnt="5">
        <dgm:presLayoutVars>
          <dgm:bulletEnabled val="1"/>
        </dgm:presLayoutVars>
      </dgm:prSet>
      <dgm:spPr/>
    </dgm:pt>
    <dgm:pt modelId="{98FE561F-1A34-304E-B27E-E2E9EC8DF4DB}" type="pres">
      <dgm:prSet presAssocID="{0C81A332-87A7-AB4D-B073-CE82BA48A453}" presName="FiveNodes_5" presStyleLbl="node1" presStyleIdx="4" presStyleCnt="5">
        <dgm:presLayoutVars>
          <dgm:bulletEnabled val="1"/>
        </dgm:presLayoutVars>
      </dgm:prSet>
      <dgm:spPr/>
    </dgm:pt>
    <dgm:pt modelId="{9A30EC31-88E6-194E-8ECB-A0A35BA55D23}" type="pres">
      <dgm:prSet presAssocID="{0C81A332-87A7-AB4D-B073-CE82BA48A453}" presName="FiveConn_1-2" presStyleLbl="fgAccFollowNode1" presStyleIdx="0" presStyleCnt="4">
        <dgm:presLayoutVars>
          <dgm:bulletEnabled val="1"/>
        </dgm:presLayoutVars>
      </dgm:prSet>
      <dgm:spPr/>
    </dgm:pt>
    <dgm:pt modelId="{844BE9E9-BB39-3E4E-985D-59EB9940B3E3}" type="pres">
      <dgm:prSet presAssocID="{0C81A332-87A7-AB4D-B073-CE82BA48A453}" presName="FiveConn_2-3" presStyleLbl="fgAccFollowNode1" presStyleIdx="1" presStyleCnt="4">
        <dgm:presLayoutVars>
          <dgm:bulletEnabled val="1"/>
        </dgm:presLayoutVars>
      </dgm:prSet>
      <dgm:spPr/>
    </dgm:pt>
    <dgm:pt modelId="{8C9D5596-1D91-4D40-8AA0-44DE3A8B95D1}" type="pres">
      <dgm:prSet presAssocID="{0C81A332-87A7-AB4D-B073-CE82BA48A453}" presName="FiveConn_3-4" presStyleLbl="fgAccFollowNode1" presStyleIdx="2" presStyleCnt="4">
        <dgm:presLayoutVars>
          <dgm:bulletEnabled val="1"/>
        </dgm:presLayoutVars>
      </dgm:prSet>
      <dgm:spPr/>
    </dgm:pt>
    <dgm:pt modelId="{DE485859-5CBB-6746-B176-82DB25FE64E8}" type="pres">
      <dgm:prSet presAssocID="{0C81A332-87A7-AB4D-B073-CE82BA48A453}" presName="FiveConn_4-5" presStyleLbl="fgAccFollowNode1" presStyleIdx="3" presStyleCnt="4">
        <dgm:presLayoutVars>
          <dgm:bulletEnabled val="1"/>
        </dgm:presLayoutVars>
      </dgm:prSet>
      <dgm:spPr/>
    </dgm:pt>
    <dgm:pt modelId="{52609258-2F2D-374F-92A2-43AFFE60A4D1}" type="pres">
      <dgm:prSet presAssocID="{0C81A332-87A7-AB4D-B073-CE82BA48A453}" presName="FiveNodes_1_text" presStyleLbl="node1" presStyleIdx="4" presStyleCnt="5">
        <dgm:presLayoutVars>
          <dgm:bulletEnabled val="1"/>
        </dgm:presLayoutVars>
      </dgm:prSet>
      <dgm:spPr/>
    </dgm:pt>
    <dgm:pt modelId="{CE19F150-49DA-1848-874D-EA9EA29AE278}" type="pres">
      <dgm:prSet presAssocID="{0C81A332-87A7-AB4D-B073-CE82BA48A453}" presName="FiveNodes_2_text" presStyleLbl="node1" presStyleIdx="4" presStyleCnt="5">
        <dgm:presLayoutVars>
          <dgm:bulletEnabled val="1"/>
        </dgm:presLayoutVars>
      </dgm:prSet>
      <dgm:spPr/>
    </dgm:pt>
    <dgm:pt modelId="{9D17AD7E-C5F0-BF41-BED3-D4E6C1AC5E89}" type="pres">
      <dgm:prSet presAssocID="{0C81A332-87A7-AB4D-B073-CE82BA48A453}" presName="FiveNodes_3_text" presStyleLbl="node1" presStyleIdx="4" presStyleCnt="5">
        <dgm:presLayoutVars>
          <dgm:bulletEnabled val="1"/>
        </dgm:presLayoutVars>
      </dgm:prSet>
      <dgm:spPr/>
    </dgm:pt>
    <dgm:pt modelId="{9F243B66-ED52-5743-A105-7F95279E27A8}" type="pres">
      <dgm:prSet presAssocID="{0C81A332-87A7-AB4D-B073-CE82BA48A453}" presName="FiveNodes_4_text" presStyleLbl="node1" presStyleIdx="4" presStyleCnt="5">
        <dgm:presLayoutVars>
          <dgm:bulletEnabled val="1"/>
        </dgm:presLayoutVars>
      </dgm:prSet>
      <dgm:spPr/>
    </dgm:pt>
    <dgm:pt modelId="{75C9A2E0-EB7A-204E-B343-9E0E1ECD2A8D}" type="pres">
      <dgm:prSet presAssocID="{0C81A332-87A7-AB4D-B073-CE82BA48A45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C83D700-A994-8945-905F-8B8F556B8AB5}" srcId="{0C81A332-87A7-AB4D-B073-CE82BA48A453}" destId="{6DB6D549-7439-3848-9EE9-12DA652F3FF3}" srcOrd="0" destOrd="0" parTransId="{7EF5B681-75DC-2A40-90CB-CC47FF37DAB3}" sibTransId="{E9BA95D4-7F76-694E-A528-42EBD299346E}"/>
    <dgm:cxn modelId="{904B670A-364E-094E-8945-57647EB84C51}" type="presOf" srcId="{0C81A332-87A7-AB4D-B073-CE82BA48A453}" destId="{47F6C624-0B1A-294F-85AC-20AE9294E5F1}" srcOrd="0" destOrd="0" presId="urn:microsoft.com/office/officeart/2005/8/layout/vProcess5"/>
    <dgm:cxn modelId="{D5CEF216-2F27-1D40-A5A4-77B96CEFEABA}" type="presOf" srcId="{9D76178F-F66C-2243-B54D-3AE43937ECDA}" destId="{9F243B66-ED52-5743-A105-7F95279E27A8}" srcOrd="1" destOrd="0" presId="urn:microsoft.com/office/officeart/2005/8/layout/vProcess5"/>
    <dgm:cxn modelId="{866AAD1B-D770-054A-8E59-F32A53E7C0E2}" srcId="{0C81A332-87A7-AB4D-B073-CE82BA48A453}" destId="{9D76178F-F66C-2243-B54D-3AE43937ECDA}" srcOrd="3" destOrd="0" parTransId="{E3BF3497-C588-9145-9356-4C76E04F771C}" sibTransId="{DCEA2A2F-AD81-614E-A699-FFAEC22CD545}"/>
    <dgm:cxn modelId="{89FE5927-85E9-4147-B41B-70FFA7C26A6D}" srcId="{0C81A332-87A7-AB4D-B073-CE82BA48A453}" destId="{D224CC02-5F41-D344-A3EC-621B151EB804}" srcOrd="4" destOrd="0" parTransId="{5B3A2E3A-F064-954F-9A39-D12081500D18}" sibTransId="{C54B2109-8B00-3145-AA58-98AEF766F027}"/>
    <dgm:cxn modelId="{DCE9383B-6AE7-274D-A75A-8CB78556FC66}" type="presOf" srcId="{DCEA2A2F-AD81-614E-A699-FFAEC22CD545}" destId="{DE485859-5CBB-6746-B176-82DB25FE64E8}" srcOrd="0" destOrd="0" presId="urn:microsoft.com/office/officeart/2005/8/layout/vProcess5"/>
    <dgm:cxn modelId="{187E5448-1B84-EE40-B5D8-E87F41072AFB}" type="presOf" srcId="{9D76178F-F66C-2243-B54D-3AE43937ECDA}" destId="{59994EE5-6F51-2C42-95B9-F9E24B7D2D4F}" srcOrd="0" destOrd="0" presId="urn:microsoft.com/office/officeart/2005/8/layout/vProcess5"/>
    <dgm:cxn modelId="{5697905C-BAE4-3349-A43B-6226BA197E72}" type="presOf" srcId="{7126D946-24AA-3A4E-BACB-78399D37F5F6}" destId="{5F92D310-19C6-7547-8BFA-E93E71D153C4}" srcOrd="0" destOrd="0" presId="urn:microsoft.com/office/officeart/2005/8/layout/vProcess5"/>
    <dgm:cxn modelId="{3B3EB279-D563-F941-B47C-F091631146DC}" srcId="{0C81A332-87A7-AB4D-B073-CE82BA48A453}" destId="{7126D946-24AA-3A4E-BACB-78399D37F5F6}" srcOrd="2" destOrd="0" parTransId="{42104C08-3215-3547-A1D6-7125EB98E581}" sibTransId="{8DFC8906-8FF3-7D4A-981B-21BBAACF5448}"/>
    <dgm:cxn modelId="{DDAAD78A-9758-4F49-A609-74E97A0500E9}" type="presOf" srcId="{D224CC02-5F41-D344-A3EC-621B151EB804}" destId="{75C9A2E0-EB7A-204E-B343-9E0E1ECD2A8D}" srcOrd="1" destOrd="0" presId="urn:microsoft.com/office/officeart/2005/8/layout/vProcess5"/>
    <dgm:cxn modelId="{87EFEB8E-182E-864F-A589-F08AC66BC05F}" type="presOf" srcId="{5EE717E1-92B7-1A49-B9D8-842FBB1E07A7}" destId="{CE19F150-49DA-1848-874D-EA9EA29AE278}" srcOrd="1" destOrd="0" presId="urn:microsoft.com/office/officeart/2005/8/layout/vProcess5"/>
    <dgm:cxn modelId="{DF918B96-9574-4E4E-AE1C-059FDFBCC9C4}" type="presOf" srcId="{D224CC02-5F41-D344-A3EC-621B151EB804}" destId="{98FE561F-1A34-304E-B27E-E2E9EC8DF4DB}" srcOrd="0" destOrd="0" presId="urn:microsoft.com/office/officeart/2005/8/layout/vProcess5"/>
    <dgm:cxn modelId="{B59D859B-58C6-D644-AA6A-15E9A3201EB1}" type="presOf" srcId="{6DB6D549-7439-3848-9EE9-12DA652F3FF3}" destId="{B8D46833-6D0E-CA4C-A1C3-92FAF58ACF71}" srcOrd="0" destOrd="0" presId="urn:microsoft.com/office/officeart/2005/8/layout/vProcess5"/>
    <dgm:cxn modelId="{09814BA8-D473-8847-B18F-3AA8ED2D0E4A}" type="presOf" srcId="{7126D946-24AA-3A4E-BACB-78399D37F5F6}" destId="{9D17AD7E-C5F0-BF41-BED3-D4E6C1AC5E89}" srcOrd="1" destOrd="0" presId="urn:microsoft.com/office/officeart/2005/8/layout/vProcess5"/>
    <dgm:cxn modelId="{6CBE87B0-6958-F14D-A8B5-9E35AB520210}" type="presOf" srcId="{5EE717E1-92B7-1A49-B9D8-842FBB1E07A7}" destId="{1A7FB223-44C0-D84C-9E97-7C4B83B42037}" srcOrd="0" destOrd="0" presId="urn:microsoft.com/office/officeart/2005/8/layout/vProcess5"/>
    <dgm:cxn modelId="{500CB9CD-B687-AA42-BA06-3DAD025FDC73}" srcId="{0C81A332-87A7-AB4D-B073-CE82BA48A453}" destId="{5EE717E1-92B7-1A49-B9D8-842FBB1E07A7}" srcOrd="1" destOrd="0" parTransId="{7FCDD14D-1F7B-EC4C-A131-6A3D6272DB60}" sibTransId="{7D2E7DEE-D1CD-DB40-ACBE-5E0E59573132}"/>
    <dgm:cxn modelId="{E58073DA-D1FD-E04F-888A-02D56C5D39F5}" type="presOf" srcId="{7D2E7DEE-D1CD-DB40-ACBE-5E0E59573132}" destId="{844BE9E9-BB39-3E4E-985D-59EB9940B3E3}" srcOrd="0" destOrd="0" presId="urn:microsoft.com/office/officeart/2005/8/layout/vProcess5"/>
    <dgm:cxn modelId="{C203C0DD-6CF8-9747-B013-15AAAA059109}" type="presOf" srcId="{6DB6D549-7439-3848-9EE9-12DA652F3FF3}" destId="{52609258-2F2D-374F-92A2-43AFFE60A4D1}" srcOrd="1" destOrd="0" presId="urn:microsoft.com/office/officeart/2005/8/layout/vProcess5"/>
    <dgm:cxn modelId="{90E991F1-EA73-5B4A-976E-3642FCA29748}" type="presOf" srcId="{E9BA95D4-7F76-694E-A528-42EBD299346E}" destId="{9A30EC31-88E6-194E-8ECB-A0A35BA55D23}" srcOrd="0" destOrd="0" presId="urn:microsoft.com/office/officeart/2005/8/layout/vProcess5"/>
    <dgm:cxn modelId="{C53EC5FB-5FF8-7D49-9C10-DCD48752190F}" type="presOf" srcId="{8DFC8906-8FF3-7D4A-981B-21BBAACF5448}" destId="{8C9D5596-1D91-4D40-8AA0-44DE3A8B95D1}" srcOrd="0" destOrd="0" presId="urn:microsoft.com/office/officeart/2005/8/layout/vProcess5"/>
    <dgm:cxn modelId="{AF2863B6-1B82-6D45-A5F3-60111D7A441B}" type="presParOf" srcId="{47F6C624-0B1A-294F-85AC-20AE9294E5F1}" destId="{00E18687-9F53-FC41-AB5B-C402CABC7AA4}" srcOrd="0" destOrd="0" presId="urn:microsoft.com/office/officeart/2005/8/layout/vProcess5"/>
    <dgm:cxn modelId="{2CC4CA58-6289-8A4B-A23D-3288F37B973C}" type="presParOf" srcId="{47F6C624-0B1A-294F-85AC-20AE9294E5F1}" destId="{B8D46833-6D0E-CA4C-A1C3-92FAF58ACF71}" srcOrd="1" destOrd="0" presId="urn:microsoft.com/office/officeart/2005/8/layout/vProcess5"/>
    <dgm:cxn modelId="{B00FE176-B5A9-5C4C-B6C5-DF1559407B8A}" type="presParOf" srcId="{47F6C624-0B1A-294F-85AC-20AE9294E5F1}" destId="{1A7FB223-44C0-D84C-9E97-7C4B83B42037}" srcOrd="2" destOrd="0" presId="urn:microsoft.com/office/officeart/2005/8/layout/vProcess5"/>
    <dgm:cxn modelId="{BBE0DBCE-3EDC-6940-9ADF-D173C1434B3A}" type="presParOf" srcId="{47F6C624-0B1A-294F-85AC-20AE9294E5F1}" destId="{5F92D310-19C6-7547-8BFA-E93E71D153C4}" srcOrd="3" destOrd="0" presId="urn:microsoft.com/office/officeart/2005/8/layout/vProcess5"/>
    <dgm:cxn modelId="{0A9E65BD-9371-0B45-8296-1AB179AFB839}" type="presParOf" srcId="{47F6C624-0B1A-294F-85AC-20AE9294E5F1}" destId="{59994EE5-6F51-2C42-95B9-F9E24B7D2D4F}" srcOrd="4" destOrd="0" presId="urn:microsoft.com/office/officeart/2005/8/layout/vProcess5"/>
    <dgm:cxn modelId="{89E3A686-899F-F64C-A6DE-E0219EC2B09A}" type="presParOf" srcId="{47F6C624-0B1A-294F-85AC-20AE9294E5F1}" destId="{98FE561F-1A34-304E-B27E-E2E9EC8DF4DB}" srcOrd="5" destOrd="0" presId="urn:microsoft.com/office/officeart/2005/8/layout/vProcess5"/>
    <dgm:cxn modelId="{287AC93A-E021-0C4F-9AB4-3A3E8D7E1E58}" type="presParOf" srcId="{47F6C624-0B1A-294F-85AC-20AE9294E5F1}" destId="{9A30EC31-88E6-194E-8ECB-A0A35BA55D23}" srcOrd="6" destOrd="0" presId="urn:microsoft.com/office/officeart/2005/8/layout/vProcess5"/>
    <dgm:cxn modelId="{E308FAD9-6B5F-8E4A-84FE-1ABD63B1C19C}" type="presParOf" srcId="{47F6C624-0B1A-294F-85AC-20AE9294E5F1}" destId="{844BE9E9-BB39-3E4E-985D-59EB9940B3E3}" srcOrd="7" destOrd="0" presId="urn:microsoft.com/office/officeart/2005/8/layout/vProcess5"/>
    <dgm:cxn modelId="{A0182319-7802-B349-AA0E-626C9F0B69FD}" type="presParOf" srcId="{47F6C624-0B1A-294F-85AC-20AE9294E5F1}" destId="{8C9D5596-1D91-4D40-8AA0-44DE3A8B95D1}" srcOrd="8" destOrd="0" presId="urn:microsoft.com/office/officeart/2005/8/layout/vProcess5"/>
    <dgm:cxn modelId="{F7896066-5A98-5146-AA2A-3A902F455516}" type="presParOf" srcId="{47F6C624-0B1A-294F-85AC-20AE9294E5F1}" destId="{DE485859-5CBB-6746-B176-82DB25FE64E8}" srcOrd="9" destOrd="0" presId="urn:microsoft.com/office/officeart/2005/8/layout/vProcess5"/>
    <dgm:cxn modelId="{594F3730-D0B6-9347-B2AD-E96AA5C57B21}" type="presParOf" srcId="{47F6C624-0B1A-294F-85AC-20AE9294E5F1}" destId="{52609258-2F2D-374F-92A2-43AFFE60A4D1}" srcOrd="10" destOrd="0" presId="urn:microsoft.com/office/officeart/2005/8/layout/vProcess5"/>
    <dgm:cxn modelId="{B0291A5A-3043-5841-A810-E59833C3314D}" type="presParOf" srcId="{47F6C624-0B1A-294F-85AC-20AE9294E5F1}" destId="{CE19F150-49DA-1848-874D-EA9EA29AE278}" srcOrd="11" destOrd="0" presId="urn:microsoft.com/office/officeart/2005/8/layout/vProcess5"/>
    <dgm:cxn modelId="{5C4785B9-6848-2943-92CC-76BC2D56271C}" type="presParOf" srcId="{47F6C624-0B1A-294F-85AC-20AE9294E5F1}" destId="{9D17AD7E-C5F0-BF41-BED3-D4E6C1AC5E89}" srcOrd="12" destOrd="0" presId="urn:microsoft.com/office/officeart/2005/8/layout/vProcess5"/>
    <dgm:cxn modelId="{23FECDA5-2AEF-4049-BFC6-81709D5B25E6}" type="presParOf" srcId="{47F6C624-0B1A-294F-85AC-20AE9294E5F1}" destId="{9F243B66-ED52-5743-A105-7F95279E27A8}" srcOrd="13" destOrd="0" presId="urn:microsoft.com/office/officeart/2005/8/layout/vProcess5"/>
    <dgm:cxn modelId="{6DB821A5-F921-2048-9889-DD62D8C8A2FD}" type="presParOf" srcId="{47F6C624-0B1A-294F-85AC-20AE9294E5F1}" destId="{75C9A2E0-EB7A-204E-B343-9E0E1ECD2A8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50601-C463-445A-970D-C555A8F45C2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4ED4D95-180C-4869-9E82-F139C08D5D4E}">
      <dgm:prSet phldrT="[Text]"/>
      <dgm:spPr>
        <a:solidFill>
          <a:srgbClr val="4B2D83"/>
        </a:solidFill>
      </dgm:spPr>
      <dgm:t>
        <a:bodyPr/>
        <a:lstStyle/>
        <a:p>
          <a:pPr algn="l" rtl="0"/>
          <a:r>
            <a:rPr lang="en-US" b="1">
              <a:latin typeface="Gill Sans MT" panose="020B0502020104020203"/>
            </a:rPr>
            <a:t>Help prevent</a:t>
          </a:r>
          <a:r>
            <a:rPr lang="en-US" b="1"/>
            <a:t> overdoses</a:t>
          </a:r>
          <a:r>
            <a:rPr lang="en-US"/>
            <a:t> and keeps people safer</a:t>
          </a:r>
        </a:p>
      </dgm:t>
    </dgm:pt>
    <dgm:pt modelId="{BD872491-2D70-4015-996E-0EC16B248220}" type="parTrans" cxnId="{2A384BBB-05AE-4878-B05E-E12F9D10EB50}">
      <dgm:prSet/>
      <dgm:spPr/>
      <dgm:t>
        <a:bodyPr/>
        <a:lstStyle/>
        <a:p>
          <a:endParaRPr lang="en-US"/>
        </a:p>
      </dgm:t>
    </dgm:pt>
    <dgm:pt modelId="{1555C3F1-AE7C-4638-9015-B77BA29841FD}" type="sibTrans" cxnId="{2A384BBB-05AE-4878-B05E-E12F9D10EB50}">
      <dgm:prSet/>
      <dgm:spPr/>
      <dgm:t>
        <a:bodyPr/>
        <a:lstStyle/>
        <a:p>
          <a:endParaRPr lang="en-US"/>
        </a:p>
      </dgm:t>
    </dgm:pt>
    <dgm:pt modelId="{09835E77-78B4-4A15-BEF5-3F64503AC381}">
      <dgm:prSet phldrT="[Text]"/>
      <dgm:spPr>
        <a:solidFill>
          <a:srgbClr val="85754D"/>
        </a:solidFill>
      </dgm:spPr>
      <dgm:t>
        <a:bodyPr/>
        <a:lstStyle/>
        <a:p>
          <a:pPr algn="l"/>
          <a:r>
            <a:rPr lang="en-US" b="1">
              <a:latin typeface="Gill Sans MT" panose="020B0502020104020203"/>
            </a:rPr>
            <a:t>Reduce</a:t>
          </a:r>
          <a:r>
            <a:rPr lang="en-US" b="1"/>
            <a:t> emergency room visits</a:t>
          </a:r>
          <a:r>
            <a:rPr lang="en-US"/>
            <a:t> and hospital stays</a:t>
          </a:r>
        </a:p>
      </dgm:t>
    </dgm:pt>
    <dgm:pt modelId="{17C78830-5CE6-4A89-81F6-8788F23DF60B}" type="parTrans" cxnId="{69CC4D40-CAA8-4A2E-B9BD-76BD8E84D021}">
      <dgm:prSet/>
      <dgm:spPr/>
      <dgm:t>
        <a:bodyPr/>
        <a:lstStyle/>
        <a:p>
          <a:endParaRPr lang="en-US"/>
        </a:p>
      </dgm:t>
    </dgm:pt>
    <dgm:pt modelId="{BDDA7320-F2F0-4EE0-A5F8-C3AD7C6D3961}" type="sibTrans" cxnId="{69CC4D40-CAA8-4A2E-B9BD-76BD8E84D021}">
      <dgm:prSet/>
      <dgm:spPr/>
      <dgm:t>
        <a:bodyPr/>
        <a:lstStyle/>
        <a:p>
          <a:endParaRPr lang="en-US"/>
        </a:p>
      </dgm:t>
    </dgm:pt>
    <dgm:pt modelId="{B7D475D3-8C37-45B6-AF01-CE948E10AC7A}">
      <dgm:prSet phldrT="[Text]"/>
      <dgm:spPr>
        <a:solidFill>
          <a:srgbClr val="85754D"/>
        </a:solidFill>
      </dgm:spPr>
      <dgm:t>
        <a:bodyPr/>
        <a:lstStyle/>
        <a:p>
          <a:pPr algn="l"/>
          <a:r>
            <a:rPr lang="en-US" b="1">
              <a:latin typeface="Gill Sans MT" panose="020B0502020104020203"/>
            </a:rPr>
            <a:t>Help</a:t>
          </a:r>
          <a:r>
            <a:rPr lang="en-US" b="1"/>
            <a:t> people use fewer illegal drugs</a:t>
          </a:r>
          <a:endParaRPr lang="en-US"/>
        </a:p>
      </dgm:t>
    </dgm:pt>
    <dgm:pt modelId="{DB2D2963-95FB-4F77-B7DF-BF8C1E177946}" type="parTrans" cxnId="{2A5513BD-7540-4DBC-B8A9-BFBBD230CC85}">
      <dgm:prSet/>
      <dgm:spPr/>
      <dgm:t>
        <a:bodyPr/>
        <a:lstStyle/>
        <a:p>
          <a:endParaRPr lang="en-US"/>
        </a:p>
      </dgm:t>
    </dgm:pt>
    <dgm:pt modelId="{19D1BB6D-D5B4-47E9-8DE5-2E5320EABBB1}" type="sibTrans" cxnId="{2A5513BD-7540-4DBC-B8A9-BFBBD230CC85}">
      <dgm:prSet/>
      <dgm:spPr/>
      <dgm:t>
        <a:bodyPr/>
        <a:lstStyle/>
        <a:p>
          <a:endParaRPr lang="en-US"/>
        </a:p>
      </dgm:t>
    </dgm:pt>
    <dgm:pt modelId="{EE3A61A2-7BB5-4D78-984B-C53FE312BD4A}">
      <dgm:prSet phldrT="[Text]"/>
      <dgm:spPr>
        <a:solidFill>
          <a:srgbClr val="4B2D83"/>
        </a:solidFill>
      </dgm:spPr>
      <dgm:t>
        <a:bodyPr/>
        <a:lstStyle/>
        <a:p>
          <a:pPr algn="l"/>
          <a:r>
            <a:rPr lang="en-US" b="1">
              <a:latin typeface="Gill Sans MT" panose="020B0502020104020203"/>
            </a:rPr>
            <a:t>Lower</a:t>
          </a:r>
          <a:r>
            <a:rPr lang="en-US" b="1"/>
            <a:t> the risk of death</a:t>
          </a:r>
          <a:r>
            <a:rPr lang="en-US"/>
            <a:t> from opioid use</a:t>
          </a:r>
        </a:p>
      </dgm:t>
    </dgm:pt>
    <dgm:pt modelId="{7920C25B-7F3B-41E4-A5FF-F88B1EFD684E}" type="parTrans" cxnId="{BD70D9E8-874E-4C92-B2DA-4A238F228EB3}">
      <dgm:prSet/>
      <dgm:spPr/>
      <dgm:t>
        <a:bodyPr/>
        <a:lstStyle/>
        <a:p>
          <a:endParaRPr lang="en-US"/>
        </a:p>
      </dgm:t>
    </dgm:pt>
    <dgm:pt modelId="{8D2101AE-D176-4B84-BC44-F67092E8914A}" type="sibTrans" cxnId="{BD70D9E8-874E-4C92-B2DA-4A238F228EB3}">
      <dgm:prSet/>
      <dgm:spPr/>
      <dgm:t>
        <a:bodyPr/>
        <a:lstStyle/>
        <a:p>
          <a:endParaRPr lang="en-US"/>
        </a:p>
      </dgm:t>
    </dgm:pt>
    <dgm:pt modelId="{AD24E6EB-881B-4BA4-B193-7D6B9609D34A}">
      <dgm:prSet phldrT="[Text]"/>
      <dgm:spPr>
        <a:solidFill>
          <a:srgbClr val="4B2D83"/>
        </a:solidFill>
      </dgm:spPr>
      <dgm:t>
        <a:bodyPr/>
        <a:lstStyle/>
        <a:p>
          <a:pPr algn="l"/>
          <a:r>
            <a:rPr lang="en-US" b="1">
              <a:latin typeface="Gill Sans MT" panose="020B0502020104020203"/>
            </a:rPr>
            <a:t>Support</a:t>
          </a:r>
          <a:r>
            <a:rPr lang="en-US" b="1"/>
            <a:t> people in staying in treatment</a:t>
          </a:r>
          <a:r>
            <a:rPr lang="en-US"/>
            <a:t> and getting better</a:t>
          </a:r>
        </a:p>
      </dgm:t>
    </dgm:pt>
    <dgm:pt modelId="{57E8E00B-8CC4-4CBE-9E80-9FF6B92A74E9}" type="parTrans" cxnId="{7F1A95BE-BA4D-4737-877A-7BB6CFAD95D5}">
      <dgm:prSet/>
      <dgm:spPr/>
      <dgm:t>
        <a:bodyPr/>
        <a:lstStyle/>
        <a:p>
          <a:endParaRPr lang="en-US"/>
        </a:p>
      </dgm:t>
    </dgm:pt>
    <dgm:pt modelId="{D0103F07-59E6-4546-9C2E-E4686057C007}" type="sibTrans" cxnId="{7F1A95BE-BA4D-4737-877A-7BB6CFAD95D5}">
      <dgm:prSet/>
      <dgm:spPr/>
      <dgm:t>
        <a:bodyPr/>
        <a:lstStyle/>
        <a:p>
          <a:endParaRPr lang="en-US"/>
        </a:p>
      </dgm:t>
    </dgm:pt>
    <dgm:pt modelId="{C02FF50B-BE1F-4316-AE60-86E827899E4B}">
      <dgm:prSet phldrT="[Text]"/>
      <dgm:spPr>
        <a:solidFill>
          <a:srgbClr val="85754D"/>
        </a:solidFill>
      </dgm:spPr>
      <dgm:t>
        <a:bodyPr/>
        <a:lstStyle/>
        <a:p>
          <a:pPr algn="l"/>
          <a:r>
            <a:rPr lang="en-US" b="1">
              <a:latin typeface="Gill Sans MT" panose="020B0502020104020203"/>
            </a:rPr>
            <a:t>Improve</a:t>
          </a:r>
          <a:r>
            <a:rPr lang="en-US" b="1"/>
            <a:t> daily life</a:t>
          </a:r>
          <a:r>
            <a:rPr lang="en-US"/>
            <a:t> and overall well-being</a:t>
          </a:r>
        </a:p>
      </dgm:t>
    </dgm:pt>
    <dgm:pt modelId="{250FA047-594E-4DB3-AD50-64593445502D}" type="parTrans" cxnId="{19DF675B-C32E-4DCB-8B73-256BC520E583}">
      <dgm:prSet/>
      <dgm:spPr/>
      <dgm:t>
        <a:bodyPr/>
        <a:lstStyle/>
        <a:p>
          <a:endParaRPr lang="en-US"/>
        </a:p>
      </dgm:t>
    </dgm:pt>
    <dgm:pt modelId="{1488C863-1AAD-4677-A77F-0EB15D2E0C0F}" type="sibTrans" cxnId="{19DF675B-C32E-4DCB-8B73-256BC520E583}">
      <dgm:prSet/>
      <dgm:spPr/>
      <dgm:t>
        <a:bodyPr/>
        <a:lstStyle/>
        <a:p>
          <a:endParaRPr lang="en-US"/>
        </a:p>
      </dgm:t>
    </dgm:pt>
    <dgm:pt modelId="{70323350-E313-4CBA-99A1-34AC9E90657A}" type="pres">
      <dgm:prSet presAssocID="{A9350601-C463-445A-970D-C555A8F45C25}" presName="diagram" presStyleCnt="0">
        <dgm:presLayoutVars>
          <dgm:dir/>
          <dgm:resizeHandles val="exact"/>
        </dgm:presLayoutVars>
      </dgm:prSet>
      <dgm:spPr/>
    </dgm:pt>
    <dgm:pt modelId="{9FCD5EE9-1F4A-4134-B29A-140C7BCB90E4}" type="pres">
      <dgm:prSet presAssocID="{D4ED4D95-180C-4869-9E82-F139C08D5D4E}" presName="node" presStyleLbl="node1" presStyleIdx="0" presStyleCnt="6">
        <dgm:presLayoutVars>
          <dgm:bulletEnabled val="1"/>
        </dgm:presLayoutVars>
      </dgm:prSet>
      <dgm:spPr/>
    </dgm:pt>
    <dgm:pt modelId="{0FC6D08F-C56A-47A9-BFCD-365FDCBCB847}" type="pres">
      <dgm:prSet presAssocID="{1555C3F1-AE7C-4638-9015-B77BA29841FD}" presName="sibTrans" presStyleCnt="0"/>
      <dgm:spPr/>
    </dgm:pt>
    <dgm:pt modelId="{EFAAC323-D685-4467-869B-EF51C70864C7}" type="pres">
      <dgm:prSet presAssocID="{09835E77-78B4-4A15-BEF5-3F64503AC381}" presName="node" presStyleLbl="node1" presStyleIdx="1" presStyleCnt="6">
        <dgm:presLayoutVars>
          <dgm:bulletEnabled val="1"/>
        </dgm:presLayoutVars>
      </dgm:prSet>
      <dgm:spPr/>
    </dgm:pt>
    <dgm:pt modelId="{B07977EE-DF89-47FD-9C00-5C8541F735FE}" type="pres">
      <dgm:prSet presAssocID="{BDDA7320-F2F0-4EE0-A5F8-C3AD7C6D3961}" presName="sibTrans" presStyleCnt="0"/>
      <dgm:spPr/>
    </dgm:pt>
    <dgm:pt modelId="{217A9030-49D4-4235-84C7-D3F9B4703B4F}" type="pres">
      <dgm:prSet presAssocID="{B7D475D3-8C37-45B6-AF01-CE948E10AC7A}" presName="node" presStyleLbl="node1" presStyleIdx="2" presStyleCnt="6">
        <dgm:presLayoutVars>
          <dgm:bulletEnabled val="1"/>
        </dgm:presLayoutVars>
      </dgm:prSet>
      <dgm:spPr/>
    </dgm:pt>
    <dgm:pt modelId="{A649B2DD-FC2B-4F4B-B5AE-C20792FD3039}" type="pres">
      <dgm:prSet presAssocID="{19D1BB6D-D5B4-47E9-8DE5-2E5320EABBB1}" presName="sibTrans" presStyleCnt="0"/>
      <dgm:spPr/>
    </dgm:pt>
    <dgm:pt modelId="{841AF923-0A67-40FD-9AC2-B6AFDC87D5FB}" type="pres">
      <dgm:prSet presAssocID="{EE3A61A2-7BB5-4D78-984B-C53FE312BD4A}" presName="node" presStyleLbl="node1" presStyleIdx="3" presStyleCnt="6">
        <dgm:presLayoutVars>
          <dgm:bulletEnabled val="1"/>
        </dgm:presLayoutVars>
      </dgm:prSet>
      <dgm:spPr/>
    </dgm:pt>
    <dgm:pt modelId="{11D41B75-BDF9-4E5D-AAB1-578712974384}" type="pres">
      <dgm:prSet presAssocID="{8D2101AE-D176-4B84-BC44-F67092E8914A}" presName="sibTrans" presStyleCnt="0"/>
      <dgm:spPr/>
    </dgm:pt>
    <dgm:pt modelId="{FA0E2634-B0D8-4BE1-A7CD-7E97DC35FEF1}" type="pres">
      <dgm:prSet presAssocID="{AD24E6EB-881B-4BA4-B193-7D6B9609D34A}" presName="node" presStyleLbl="node1" presStyleIdx="4" presStyleCnt="6">
        <dgm:presLayoutVars>
          <dgm:bulletEnabled val="1"/>
        </dgm:presLayoutVars>
      </dgm:prSet>
      <dgm:spPr/>
    </dgm:pt>
    <dgm:pt modelId="{276728CE-D3BE-483B-ADB3-01E40C6D8C09}" type="pres">
      <dgm:prSet presAssocID="{D0103F07-59E6-4546-9C2E-E4686057C007}" presName="sibTrans" presStyleCnt="0"/>
      <dgm:spPr/>
    </dgm:pt>
    <dgm:pt modelId="{A7271678-B399-452C-BBBB-E0925C06117B}" type="pres">
      <dgm:prSet presAssocID="{C02FF50B-BE1F-4316-AE60-86E827899E4B}" presName="node" presStyleLbl="node1" presStyleIdx="5" presStyleCnt="6">
        <dgm:presLayoutVars>
          <dgm:bulletEnabled val="1"/>
        </dgm:presLayoutVars>
      </dgm:prSet>
      <dgm:spPr/>
    </dgm:pt>
  </dgm:ptLst>
  <dgm:cxnLst>
    <dgm:cxn modelId="{6BF1E421-7E6B-46B2-A1E3-3B8D75EA563B}" type="presOf" srcId="{A9350601-C463-445A-970D-C555A8F45C25}" destId="{70323350-E313-4CBA-99A1-34AC9E90657A}" srcOrd="0" destOrd="0" presId="urn:microsoft.com/office/officeart/2005/8/layout/default"/>
    <dgm:cxn modelId="{D57F5425-5195-422F-9AA6-9834CA901BEE}" type="presOf" srcId="{C02FF50B-BE1F-4316-AE60-86E827899E4B}" destId="{A7271678-B399-452C-BBBB-E0925C06117B}" srcOrd="0" destOrd="0" presId="urn:microsoft.com/office/officeart/2005/8/layout/default"/>
    <dgm:cxn modelId="{5F6F073B-6CAE-4AD7-8D0D-D1E243D0D3B9}" type="presOf" srcId="{AD24E6EB-881B-4BA4-B193-7D6B9609D34A}" destId="{FA0E2634-B0D8-4BE1-A7CD-7E97DC35FEF1}" srcOrd="0" destOrd="0" presId="urn:microsoft.com/office/officeart/2005/8/layout/default"/>
    <dgm:cxn modelId="{69CC4D40-CAA8-4A2E-B9BD-76BD8E84D021}" srcId="{A9350601-C463-445A-970D-C555A8F45C25}" destId="{09835E77-78B4-4A15-BEF5-3F64503AC381}" srcOrd="1" destOrd="0" parTransId="{17C78830-5CE6-4A89-81F6-8788F23DF60B}" sibTransId="{BDDA7320-F2F0-4EE0-A5F8-C3AD7C6D3961}"/>
    <dgm:cxn modelId="{19DF675B-C32E-4DCB-8B73-256BC520E583}" srcId="{A9350601-C463-445A-970D-C555A8F45C25}" destId="{C02FF50B-BE1F-4316-AE60-86E827899E4B}" srcOrd="5" destOrd="0" parTransId="{250FA047-594E-4DB3-AD50-64593445502D}" sibTransId="{1488C863-1AAD-4677-A77F-0EB15D2E0C0F}"/>
    <dgm:cxn modelId="{F69B9CAE-21EE-473A-86F9-B4CE95ACD795}" type="presOf" srcId="{EE3A61A2-7BB5-4D78-984B-C53FE312BD4A}" destId="{841AF923-0A67-40FD-9AC2-B6AFDC87D5FB}" srcOrd="0" destOrd="0" presId="urn:microsoft.com/office/officeart/2005/8/layout/default"/>
    <dgm:cxn modelId="{2A384BBB-05AE-4878-B05E-E12F9D10EB50}" srcId="{A9350601-C463-445A-970D-C555A8F45C25}" destId="{D4ED4D95-180C-4869-9E82-F139C08D5D4E}" srcOrd="0" destOrd="0" parTransId="{BD872491-2D70-4015-996E-0EC16B248220}" sibTransId="{1555C3F1-AE7C-4638-9015-B77BA29841FD}"/>
    <dgm:cxn modelId="{2A5513BD-7540-4DBC-B8A9-BFBBD230CC85}" srcId="{A9350601-C463-445A-970D-C555A8F45C25}" destId="{B7D475D3-8C37-45B6-AF01-CE948E10AC7A}" srcOrd="2" destOrd="0" parTransId="{DB2D2963-95FB-4F77-B7DF-BF8C1E177946}" sibTransId="{19D1BB6D-D5B4-47E9-8DE5-2E5320EABBB1}"/>
    <dgm:cxn modelId="{8E096FBE-57D5-4974-B37B-C34CDF1D3363}" type="presOf" srcId="{B7D475D3-8C37-45B6-AF01-CE948E10AC7A}" destId="{217A9030-49D4-4235-84C7-D3F9B4703B4F}" srcOrd="0" destOrd="0" presId="urn:microsoft.com/office/officeart/2005/8/layout/default"/>
    <dgm:cxn modelId="{7F1A95BE-BA4D-4737-877A-7BB6CFAD95D5}" srcId="{A9350601-C463-445A-970D-C555A8F45C25}" destId="{AD24E6EB-881B-4BA4-B193-7D6B9609D34A}" srcOrd="4" destOrd="0" parTransId="{57E8E00B-8CC4-4CBE-9E80-9FF6B92A74E9}" sibTransId="{D0103F07-59E6-4546-9C2E-E4686057C007}"/>
    <dgm:cxn modelId="{D1B3A5DE-25CD-4F03-B67B-7B5F48E1CF95}" type="presOf" srcId="{09835E77-78B4-4A15-BEF5-3F64503AC381}" destId="{EFAAC323-D685-4467-869B-EF51C70864C7}" srcOrd="0" destOrd="0" presId="urn:microsoft.com/office/officeart/2005/8/layout/default"/>
    <dgm:cxn modelId="{BD70D9E8-874E-4C92-B2DA-4A238F228EB3}" srcId="{A9350601-C463-445A-970D-C555A8F45C25}" destId="{EE3A61A2-7BB5-4D78-984B-C53FE312BD4A}" srcOrd="3" destOrd="0" parTransId="{7920C25B-7F3B-41E4-A5FF-F88B1EFD684E}" sibTransId="{8D2101AE-D176-4B84-BC44-F67092E8914A}"/>
    <dgm:cxn modelId="{F262E1F2-F3DF-4E29-A4A4-0BD793E74A50}" type="presOf" srcId="{D4ED4D95-180C-4869-9E82-F139C08D5D4E}" destId="{9FCD5EE9-1F4A-4134-B29A-140C7BCB90E4}" srcOrd="0" destOrd="0" presId="urn:microsoft.com/office/officeart/2005/8/layout/default"/>
    <dgm:cxn modelId="{F8F1E833-941D-427C-A0EF-F302842721D0}" type="presParOf" srcId="{70323350-E313-4CBA-99A1-34AC9E90657A}" destId="{9FCD5EE9-1F4A-4134-B29A-140C7BCB90E4}" srcOrd="0" destOrd="0" presId="urn:microsoft.com/office/officeart/2005/8/layout/default"/>
    <dgm:cxn modelId="{1300F578-A788-465D-AC34-8F1FD8895C06}" type="presParOf" srcId="{70323350-E313-4CBA-99A1-34AC9E90657A}" destId="{0FC6D08F-C56A-47A9-BFCD-365FDCBCB847}" srcOrd="1" destOrd="0" presId="urn:microsoft.com/office/officeart/2005/8/layout/default"/>
    <dgm:cxn modelId="{D2E8F66E-5157-48EC-BBFC-EC25AAAF07A7}" type="presParOf" srcId="{70323350-E313-4CBA-99A1-34AC9E90657A}" destId="{EFAAC323-D685-4467-869B-EF51C70864C7}" srcOrd="2" destOrd="0" presId="urn:microsoft.com/office/officeart/2005/8/layout/default"/>
    <dgm:cxn modelId="{C170F5AF-FEE0-4BC1-A2A4-7C3F79D3C2FC}" type="presParOf" srcId="{70323350-E313-4CBA-99A1-34AC9E90657A}" destId="{B07977EE-DF89-47FD-9C00-5C8541F735FE}" srcOrd="3" destOrd="0" presId="urn:microsoft.com/office/officeart/2005/8/layout/default"/>
    <dgm:cxn modelId="{E35B402C-A788-4ECC-9708-6D67866AFFC5}" type="presParOf" srcId="{70323350-E313-4CBA-99A1-34AC9E90657A}" destId="{217A9030-49D4-4235-84C7-D3F9B4703B4F}" srcOrd="4" destOrd="0" presId="urn:microsoft.com/office/officeart/2005/8/layout/default"/>
    <dgm:cxn modelId="{E0C986D0-9A8B-43E2-8625-D8DD470E38F7}" type="presParOf" srcId="{70323350-E313-4CBA-99A1-34AC9E90657A}" destId="{A649B2DD-FC2B-4F4B-B5AE-C20792FD3039}" srcOrd="5" destOrd="0" presId="urn:microsoft.com/office/officeart/2005/8/layout/default"/>
    <dgm:cxn modelId="{B02C7401-BE67-4219-8747-CE76BBE2F99E}" type="presParOf" srcId="{70323350-E313-4CBA-99A1-34AC9E90657A}" destId="{841AF923-0A67-40FD-9AC2-B6AFDC87D5FB}" srcOrd="6" destOrd="0" presId="urn:microsoft.com/office/officeart/2005/8/layout/default"/>
    <dgm:cxn modelId="{FD203406-F933-43E7-88AF-DC78188E7A80}" type="presParOf" srcId="{70323350-E313-4CBA-99A1-34AC9E90657A}" destId="{11D41B75-BDF9-4E5D-AAB1-578712974384}" srcOrd="7" destOrd="0" presId="urn:microsoft.com/office/officeart/2005/8/layout/default"/>
    <dgm:cxn modelId="{6A8EC5D1-55A0-4847-B07E-1F5893071AA8}" type="presParOf" srcId="{70323350-E313-4CBA-99A1-34AC9E90657A}" destId="{FA0E2634-B0D8-4BE1-A7CD-7E97DC35FEF1}" srcOrd="8" destOrd="0" presId="urn:microsoft.com/office/officeart/2005/8/layout/default"/>
    <dgm:cxn modelId="{119B63F7-D85F-4C9F-ADB6-504D908B0F29}" type="presParOf" srcId="{70323350-E313-4CBA-99A1-34AC9E90657A}" destId="{276728CE-D3BE-483B-ADB3-01E40C6D8C09}" srcOrd="9" destOrd="0" presId="urn:microsoft.com/office/officeart/2005/8/layout/default"/>
    <dgm:cxn modelId="{8B81A38D-9365-450C-999F-DDD2614877EF}" type="presParOf" srcId="{70323350-E313-4CBA-99A1-34AC9E90657A}" destId="{A7271678-B399-452C-BBBB-E0925C0611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354203-B9C5-4FC9-85D0-1E0A49DB1E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24F8E11-883A-4C79-A6CB-091F3DA716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/>
            <a:t>Staffed by </a:t>
          </a:r>
          <a:r>
            <a:rPr lang="en-US" u="sng">
              <a:latin typeface="Gill Sans MT" panose="020B0502020104020203"/>
            </a:rPr>
            <a:t>11</a:t>
          </a:r>
          <a:r>
            <a:rPr lang="en-US" u="sng"/>
            <a:t> Emergency Medicine Physicians</a:t>
          </a:r>
          <a:r>
            <a:rPr lang="en-US" u="sng">
              <a:latin typeface="Gill Sans MT" panose="020B0502020104020203"/>
            </a:rPr>
            <a:t> (Including 2 Residents)</a:t>
          </a:r>
          <a:endParaRPr lang="en-US"/>
        </a:p>
        <a:p>
          <a:pPr>
            <a:lnSpc>
              <a:spcPct val="100000"/>
            </a:lnSpc>
          </a:pPr>
          <a:endParaRPr lang="en-US"/>
        </a:p>
      </dgm:t>
    </dgm:pt>
    <dgm:pt modelId="{A2046CAB-B230-48BA-8F01-614B4E63056D}" type="parTrans" cxnId="{A7C3C4EA-7F06-4273-8625-E9371EC1DD99}">
      <dgm:prSet/>
      <dgm:spPr/>
      <dgm:t>
        <a:bodyPr/>
        <a:lstStyle/>
        <a:p>
          <a:endParaRPr lang="en-US"/>
        </a:p>
      </dgm:t>
    </dgm:pt>
    <dgm:pt modelId="{86E9D869-FE2C-4249-B26B-FC43CFB2DAC6}" type="sibTrans" cxnId="{A7C3C4EA-7F06-4273-8625-E9371EC1DD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206C9D-BDA6-49B1-8F0E-FA5F0DE38C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u="sng"/>
            <a:t>Staffed by </a:t>
          </a:r>
          <a:r>
            <a:rPr lang="en-US" u="sng">
              <a:latin typeface="Gill Sans MT" panose="020B0502020104020203"/>
            </a:rPr>
            <a:t>1</a:t>
          </a:r>
          <a:r>
            <a:rPr lang="en-US" u="sng"/>
            <a:t> Linkage to Care </a:t>
          </a:r>
          <a:r>
            <a:rPr lang="en-US" u="sng">
              <a:latin typeface="Gill Sans MT" panose="020B0502020104020203"/>
            </a:rPr>
            <a:t>Coordinator</a:t>
          </a:r>
          <a:r>
            <a:rPr lang="en-US" u="sng"/>
            <a:t> &amp; 1 Program Manager</a:t>
          </a:r>
          <a:endParaRPr lang="en-US"/>
        </a:p>
        <a:p>
          <a:pPr>
            <a:lnSpc>
              <a:spcPct val="100000"/>
            </a:lnSpc>
          </a:pPr>
          <a:endParaRPr lang="en-US"/>
        </a:p>
      </dgm:t>
    </dgm:pt>
    <dgm:pt modelId="{7E8EE943-6460-4D7B-ADF4-A5F16AD666D8}" type="parTrans" cxnId="{94BE2C5C-7E7F-40A9-A1C1-CDDAC05AC824}">
      <dgm:prSet/>
      <dgm:spPr/>
      <dgm:t>
        <a:bodyPr/>
        <a:lstStyle/>
        <a:p>
          <a:endParaRPr lang="en-US"/>
        </a:p>
      </dgm:t>
    </dgm:pt>
    <dgm:pt modelId="{BC1E25FB-5615-4338-BBD1-CD5493A73CA4}" type="sibTrans" cxnId="{94BE2C5C-7E7F-40A9-A1C1-CDDAC05AC824}">
      <dgm:prSet/>
      <dgm:spPr/>
      <dgm:t>
        <a:bodyPr/>
        <a:lstStyle/>
        <a:p>
          <a:endParaRPr lang="en-US"/>
        </a:p>
      </dgm:t>
    </dgm:pt>
    <dgm:pt modelId="{670497DC-060B-4D2A-B5E0-EB33338169C4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US" b="0" u="sng">
              <a:latin typeface="Calibri"/>
              <a:ea typeface="Calibri"/>
              <a:cs typeface="Calibri"/>
            </a:rPr>
            <a:t>9A-9P availability for patients</a:t>
          </a:r>
          <a:r>
            <a:rPr lang="en-US" b="0" u="none">
              <a:latin typeface="Calibri"/>
              <a:ea typeface="Calibri"/>
              <a:cs typeface="Calibri"/>
            </a:rPr>
            <a:t>    </a:t>
          </a:r>
        </a:p>
      </dgm:t>
    </dgm:pt>
    <dgm:pt modelId="{5447CAFE-9487-4662-B511-F70A1FA1C534}" type="parTrans" cxnId="{0D6E7C3F-186A-4597-9683-61C2668E76E0}">
      <dgm:prSet/>
      <dgm:spPr/>
      <dgm:t>
        <a:bodyPr/>
        <a:lstStyle/>
        <a:p>
          <a:endParaRPr lang="en-US"/>
        </a:p>
      </dgm:t>
    </dgm:pt>
    <dgm:pt modelId="{FC2F383C-B2FA-4D76-B7F1-CD64D9D49A20}" type="sibTrans" cxnId="{0D6E7C3F-186A-4597-9683-61C2668E76E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A299BC-353E-4772-A47C-97CA00FBCF3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 b="0" u="sng">
              <a:latin typeface="Calibri"/>
              <a:cs typeface="Calibri"/>
            </a:rPr>
            <a:t>PHSKC</a:t>
          </a:r>
          <a:r>
            <a:rPr lang="en-US" u="sng">
              <a:latin typeface="Calibri"/>
              <a:cs typeface="Calibri"/>
            </a:rPr>
            <a:t> Funding</a:t>
          </a:r>
          <a:endParaRPr lang="en-US"/>
        </a:p>
        <a:p>
          <a:pPr>
            <a:lnSpc>
              <a:spcPct val="100000"/>
            </a:lnSpc>
          </a:pPr>
          <a:endParaRPr lang="en-US">
            <a:latin typeface="Calibri"/>
            <a:ea typeface="Calibri"/>
            <a:cs typeface="Calibri"/>
          </a:endParaRPr>
        </a:p>
      </dgm:t>
    </dgm:pt>
    <dgm:pt modelId="{0003F92B-DE80-41EB-85DD-0BBE6F03A88E}" type="parTrans" cxnId="{37C46349-8231-4964-B031-11357D2E517E}">
      <dgm:prSet/>
      <dgm:spPr/>
      <dgm:t>
        <a:bodyPr/>
        <a:lstStyle/>
        <a:p>
          <a:endParaRPr lang="en-US"/>
        </a:p>
      </dgm:t>
    </dgm:pt>
    <dgm:pt modelId="{F469A562-D060-4299-8A91-4F64A188CF73}" type="sibTrans" cxnId="{37C46349-8231-4964-B031-11357D2E51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9E64F1-B3D0-40CC-A6EF-2458E2F41739}" type="pres">
      <dgm:prSet presAssocID="{E9354203-B9C5-4FC9-85D0-1E0A49DB1E4C}" presName="root" presStyleCnt="0">
        <dgm:presLayoutVars>
          <dgm:dir/>
          <dgm:resizeHandles val="exact"/>
        </dgm:presLayoutVars>
      </dgm:prSet>
      <dgm:spPr/>
    </dgm:pt>
    <dgm:pt modelId="{3B7A22C8-84B6-4C3E-95EC-0F2CF5FB9773}" type="pres">
      <dgm:prSet presAssocID="{E9354203-B9C5-4FC9-85D0-1E0A49DB1E4C}" presName="container" presStyleCnt="0">
        <dgm:presLayoutVars>
          <dgm:dir/>
          <dgm:resizeHandles val="exact"/>
        </dgm:presLayoutVars>
      </dgm:prSet>
      <dgm:spPr/>
    </dgm:pt>
    <dgm:pt modelId="{F38021C9-1282-4B0C-B395-078DFEF4896F}" type="pres">
      <dgm:prSet presAssocID="{670497DC-060B-4D2A-B5E0-EB33338169C4}" presName="compNode" presStyleCnt="0"/>
      <dgm:spPr/>
    </dgm:pt>
    <dgm:pt modelId="{14F597A0-04B5-4244-B6F9-07A406178096}" type="pres">
      <dgm:prSet presAssocID="{670497DC-060B-4D2A-B5E0-EB33338169C4}" presName="iconBgRect" presStyleLbl="bgShp" presStyleIdx="0" presStyleCnt="4"/>
      <dgm:spPr/>
    </dgm:pt>
    <dgm:pt modelId="{FCB8A0FC-5F51-4061-BE4D-8DB3BE9499FF}" type="pres">
      <dgm:prSet presAssocID="{670497DC-060B-4D2A-B5E0-EB33338169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B300501E-9311-454D-8BC2-DEFDF1BD93F0}" type="pres">
      <dgm:prSet presAssocID="{670497DC-060B-4D2A-B5E0-EB33338169C4}" presName="spaceRect" presStyleCnt="0"/>
      <dgm:spPr/>
    </dgm:pt>
    <dgm:pt modelId="{89D88A46-CFC3-4D85-9651-996D087574CE}" type="pres">
      <dgm:prSet presAssocID="{670497DC-060B-4D2A-B5E0-EB33338169C4}" presName="textRect" presStyleLbl="revTx" presStyleIdx="0" presStyleCnt="4">
        <dgm:presLayoutVars>
          <dgm:chMax val="1"/>
          <dgm:chPref val="1"/>
        </dgm:presLayoutVars>
      </dgm:prSet>
      <dgm:spPr/>
    </dgm:pt>
    <dgm:pt modelId="{D56BAD6F-0936-482D-ADBF-1B36F5917637}" type="pres">
      <dgm:prSet presAssocID="{FC2F383C-B2FA-4D76-B7F1-CD64D9D49A20}" presName="sibTrans" presStyleLbl="sibTrans2D1" presStyleIdx="0" presStyleCnt="0"/>
      <dgm:spPr/>
    </dgm:pt>
    <dgm:pt modelId="{F974AAD1-7949-425E-A282-5FDAF5D148D6}" type="pres">
      <dgm:prSet presAssocID="{4DA299BC-353E-4772-A47C-97CA00FBCF32}" presName="compNode" presStyleCnt="0"/>
      <dgm:spPr/>
    </dgm:pt>
    <dgm:pt modelId="{F0E3A560-DAD5-4657-933D-A7F1577A8B91}" type="pres">
      <dgm:prSet presAssocID="{4DA299BC-353E-4772-A47C-97CA00FBCF32}" presName="iconBgRect" presStyleLbl="bgShp" presStyleIdx="1" presStyleCnt="4"/>
      <dgm:spPr/>
    </dgm:pt>
    <dgm:pt modelId="{60E2FF73-52EA-48AE-9B56-02876F4F4BEF}" type="pres">
      <dgm:prSet presAssocID="{4DA299BC-353E-4772-A47C-97CA00FBCF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 with solid fill"/>
        </a:ext>
      </dgm:extLst>
    </dgm:pt>
    <dgm:pt modelId="{C3A10232-5495-41EB-8705-A3065E87D695}" type="pres">
      <dgm:prSet presAssocID="{4DA299BC-353E-4772-A47C-97CA00FBCF32}" presName="spaceRect" presStyleCnt="0"/>
      <dgm:spPr/>
    </dgm:pt>
    <dgm:pt modelId="{EE6C5287-5FD0-441A-A08F-65D8EFABAFD5}" type="pres">
      <dgm:prSet presAssocID="{4DA299BC-353E-4772-A47C-97CA00FBCF32}" presName="textRect" presStyleLbl="revTx" presStyleIdx="1" presStyleCnt="4">
        <dgm:presLayoutVars>
          <dgm:chMax val="1"/>
          <dgm:chPref val="1"/>
        </dgm:presLayoutVars>
      </dgm:prSet>
      <dgm:spPr/>
    </dgm:pt>
    <dgm:pt modelId="{2DC46D2C-473F-41A9-B434-CDC47425BFF6}" type="pres">
      <dgm:prSet presAssocID="{F469A562-D060-4299-8A91-4F64A188CF73}" presName="sibTrans" presStyleLbl="sibTrans2D1" presStyleIdx="0" presStyleCnt="0"/>
      <dgm:spPr/>
    </dgm:pt>
    <dgm:pt modelId="{9319286E-457F-4E6A-87D1-D99076986E02}" type="pres">
      <dgm:prSet presAssocID="{324F8E11-883A-4C79-A6CB-091F3DA71687}" presName="compNode" presStyleCnt="0"/>
      <dgm:spPr/>
    </dgm:pt>
    <dgm:pt modelId="{9344C9E3-1C9C-47D0-B1CB-5470F255AD84}" type="pres">
      <dgm:prSet presAssocID="{324F8E11-883A-4C79-A6CB-091F3DA71687}" presName="iconBgRect" presStyleLbl="bgShp" presStyleIdx="2" presStyleCnt="4"/>
      <dgm:spPr/>
    </dgm:pt>
    <dgm:pt modelId="{A6F27F44-4531-496B-AE8D-F6EDB2A4BC93}" type="pres">
      <dgm:prSet presAssocID="{324F8E11-883A-4C79-A6CB-091F3DA7168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B0141E63-8B64-45CD-83F9-2F875D6A9F0C}" type="pres">
      <dgm:prSet presAssocID="{324F8E11-883A-4C79-A6CB-091F3DA71687}" presName="spaceRect" presStyleCnt="0"/>
      <dgm:spPr/>
    </dgm:pt>
    <dgm:pt modelId="{AB6718BF-42C9-4742-8FEF-0D25A086419E}" type="pres">
      <dgm:prSet presAssocID="{324F8E11-883A-4C79-A6CB-091F3DA71687}" presName="textRect" presStyleLbl="revTx" presStyleIdx="2" presStyleCnt="4">
        <dgm:presLayoutVars>
          <dgm:chMax val="1"/>
          <dgm:chPref val="1"/>
        </dgm:presLayoutVars>
      </dgm:prSet>
      <dgm:spPr/>
    </dgm:pt>
    <dgm:pt modelId="{6C6105FB-BD28-4730-A0B6-48AA57B81EE2}" type="pres">
      <dgm:prSet presAssocID="{86E9D869-FE2C-4249-B26B-FC43CFB2DAC6}" presName="sibTrans" presStyleLbl="sibTrans2D1" presStyleIdx="0" presStyleCnt="0"/>
      <dgm:spPr/>
    </dgm:pt>
    <dgm:pt modelId="{7733C63B-FBC3-4687-A54B-C91724BDBFEE}" type="pres">
      <dgm:prSet presAssocID="{B4206C9D-BDA6-49B1-8F0E-FA5F0DE38C02}" presName="compNode" presStyleCnt="0"/>
      <dgm:spPr/>
    </dgm:pt>
    <dgm:pt modelId="{3E23042C-3F8F-4E98-B0B2-F980470DDC09}" type="pres">
      <dgm:prSet presAssocID="{B4206C9D-BDA6-49B1-8F0E-FA5F0DE38C02}" presName="iconBgRect" presStyleLbl="bgShp" presStyleIdx="3" presStyleCnt="4"/>
      <dgm:spPr/>
    </dgm:pt>
    <dgm:pt modelId="{75D89EA3-0C52-4FA0-8E7D-05A01EC47DF3}" type="pres">
      <dgm:prSet presAssocID="{B4206C9D-BDA6-49B1-8F0E-FA5F0DE38C0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C1F8F4B-8398-42D0-AA8E-DB73670E4A72}" type="pres">
      <dgm:prSet presAssocID="{B4206C9D-BDA6-49B1-8F0E-FA5F0DE38C02}" presName="spaceRect" presStyleCnt="0"/>
      <dgm:spPr/>
    </dgm:pt>
    <dgm:pt modelId="{F7BD228E-E37F-4BD6-993F-4CB1FBEF5F7C}" type="pres">
      <dgm:prSet presAssocID="{B4206C9D-BDA6-49B1-8F0E-FA5F0DE38C0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4806A17-851F-44B2-B28C-C8CD2281F9B5}" type="presOf" srcId="{670497DC-060B-4D2A-B5E0-EB33338169C4}" destId="{89D88A46-CFC3-4D85-9651-996D087574CE}" srcOrd="0" destOrd="0" presId="urn:microsoft.com/office/officeart/2018/2/layout/IconCircleList"/>
    <dgm:cxn modelId="{E8B8AF1E-0576-4C35-96FE-B313DE142478}" type="presOf" srcId="{B4206C9D-BDA6-49B1-8F0E-FA5F0DE38C02}" destId="{F7BD228E-E37F-4BD6-993F-4CB1FBEF5F7C}" srcOrd="0" destOrd="0" presId="urn:microsoft.com/office/officeart/2018/2/layout/IconCircleList"/>
    <dgm:cxn modelId="{55FCFD3D-82BB-4624-89D9-FD34E971CB8C}" type="presOf" srcId="{324F8E11-883A-4C79-A6CB-091F3DA71687}" destId="{AB6718BF-42C9-4742-8FEF-0D25A086419E}" srcOrd="0" destOrd="0" presId="urn:microsoft.com/office/officeart/2018/2/layout/IconCircleList"/>
    <dgm:cxn modelId="{0D6E7C3F-186A-4597-9683-61C2668E76E0}" srcId="{E9354203-B9C5-4FC9-85D0-1E0A49DB1E4C}" destId="{670497DC-060B-4D2A-B5E0-EB33338169C4}" srcOrd="0" destOrd="0" parTransId="{5447CAFE-9487-4662-B511-F70A1FA1C534}" sibTransId="{FC2F383C-B2FA-4D76-B7F1-CD64D9D49A20}"/>
    <dgm:cxn modelId="{37C46349-8231-4964-B031-11357D2E517E}" srcId="{E9354203-B9C5-4FC9-85D0-1E0A49DB1E4C}" destId="{4DA299BC-353E-4772-A47C-97CA00FBCF32}" srcOrd="1" destOrd="0" parTransId="{0003F92B-DE80-41EB-85DD-0BBE6F03A88E}" sibTransId="{F469A562-D060-4299-8A91-4F64A188CF73}"/>
    <dgm:cxn modelId="{192CDC50-6037-4FB2-898A-6F1227FE28AA}" type="presOf" srcId="{4DA299BC-353E-4772-A47C-97CA00FBCF32}" destId="{EE6C5287-5FD0-441A-A08F-65D8EFABAFD5}" srcOrd="0" destOrd="0" presId="urn:microsoft.com/office/officeart/2018/2/layout/IconCircleList"/>
    <dgm:cxn modelId="{FFC31251-959D-45C5-811A-3164A2D41B56}" type="presOf" srcId="{F469A562-D060-4299-8A91-4F64A188CF73}" destId="{2DC46D2C-473F-41A9-B434-CDC47425BFF6}" srcOrd="0" destOrd="0" presId="urn:microsoft.com/office/officeart/2018/2/layout/IconCircleList"/>
    <dgm:cxn modelId="{94BE2C5C-7E7F-40A9-A1C1-CDDAC05AC824}" srcId="{E9354203-B9C5-4FC9-85D0-1E0A49DB1E4C}" destId="{B4206C9D-BDA6-49B1-8F0E-FA5F0DE38C02}" srcOrd="3" destOrd="0" parTransId="{7E8EE943-6460-4D7B-ADF4-A5F16AD666D8}" sibTransId="{BC1E25FB-5615-4338-BBD1-CD5493A73CA4}"/>
    <dgm:cxn modelId="{8C2FDE66-5CA2-4870-B1CA-31CAB263429B}" type="presOf" srcId="{E9354203-B9C5-4FC9-85D0-1E0A49DB1E4C}" destId="{229E64F1-B3D0-40CC-A6EF-2458E2F41739}" srcOrd="0" destOrd="0" presId="urn:microsoft.com/office/officeart/2018/2/layout/IconCircleList"/>
    <dgm:cxn modelId="{CC61797D-DC0F-4DD1-AC9C-94FF6478FEDB}" type="presOf" srcId="{86E9D869-FE2C-4249-B26B-FC43CFB2DAC6}" destId="{6C6105FB-BD28-4730-A0B6-48AA57B81EE2}" srcOrd="0" destOrd="0" presId="urn:microsoft.com/office/officeart/2018/2/layout/IconCircleList"/>
    <dgm:cxn modelId="{FAC96998-5951-4A98-99E1-DB6C673792FC}" type="presOf" srcId="{FC2F383C-B2FA-4D76-B7F1-CD64D9D49A20}" destId="{D56BAD6F-0936-482D-ADBF-1B36F5917637}" srcOrd="0" destOrd="0" presId="urn:microsoft.com/office/officeart/2018/2/layout/IconCircleList"/>
    <dgm:cxn modelId="{A7C3C4EA-7F06-4273-8625-E9371EC1DD99}" srcId="{E9354203-B9C5-4FC9-85D0-1E0A49DB1E4C}" destId="{324F8E11-883A-4C79-A6CB-091F3DA71687}" srcOrd="2" destOrd="0" parTransId="{A2046CAB-B230-48BA-8F01-614B4E63056D}" sibTransId="{86E9D869-FE2C-4249-B26B-FC43CFB2DAC6}"/>
    <dgm:cxn modelId="{2D266777-5594-4C1A-9D89-DC35985E6AC2}" type="presParOf" srcId="{229E64F1-B3D0-40CC-A6EF-2458E2F41739}" destId="{3B7A22C8-84B6-4C3E-95EC-0F2CF5FB9773}" srcOrd="0" destOrd="0" presId="urn:microsoft.com/office/officeart/2018/2/layout/IconCircleList"/>
    <dgm:cxn modelId="{52EC7FCA-83FD-4F5D-AB9D-B36A707428FC}" type="presParOf" srcId="{3B7A22C8-84B6-4C3E-95EC-0F2CF5FB9773}" destId="{F38021C9-1282-4B0C-B395-078DFEF4896F}" srcOrd="0" destOrd="0" presId="urn:microsoft.com/office/officeart/2018/2/layout/IconCircleList"/>
    <dgm:cxn modelId="{FF6E9FDC-83D5-4CA7-9EE8-A0E869629DA4}" type="presParOf" srcId="{F38021C9-1282-4B0C-B395-078DFEF4896F}" destId="{14F597A0-04B5-4244-B6F9-07A406178096}" srcOrd="0" destOrd="0" presId="urn:microsoft.com/office/officeart/2018/2/layout/IconCircleList"/>
    <dgm:cxn modelId="{5DA15280-FA76-447E-BE06-11C3366F5C43}" type="presParOf" srcId="{F38021C9-1282-4B0C-B395-078DFEF4896F}" destId="{FCB8A0FC-5F51-4061-BE4D-8DB3BE9499FF}" srcOrd="1" destOrd="0" presId="urn:microsoft.com/office/officeart/2018/2/layout/IconCircleList"/>
    <dgm:cxn modelId="{D1CE7780-153A-4EA5-8B2C-FA7CBFD64350}" type="presParOf" srcId="{F38021C9-1282-4B0C-B395-078DFEF4896F}" destId="{B300501E-9311-454D-8BC2-DEFDF1BD93F0}" srcOrd="2" destOrd="0" presId="urn:microsoft.com/office/officeart/2018/2/layout/IconCircleList"/>
    <dgm:cxn modelId="{AB83A7E7-4B3D-4458-AB91-2BA59CFD1D5A}" type="presParOf" srcId="{F38021C9-1282-4B0C-B395-078DFEF4896F}" destId="{89D88A46-CFC3-4D85-9651-996D087574CE}" srcOrd="3" destOrd="0" presId="urn:microsoft.com/office/officeart/2018/2/layout/IconCircleList"/>
    <dgm:cxn modelId="{84C07C4C-8065-42AE-ABE3-FA21CBF27E08}" type="presParOf" srcId="{3B7A22C8-84B6-4C3E-95EC-0F2CF5FB9773}" destId="{D56BAD6F-0936-482D-ADBF-1B36F5917637}" srcOrd="1" destOrd="0" presId="urn:microsoft.com/office/officeart/2018/2/layout/IconCircleList"/>
    <dgm:cxn modelId="{8BDA7CAE-6574-48E2-9538-067E161F5890}" type="presParOf" srcId="{3B7A22C8-84B6-4C3E-95EC-0F2CF5FB9773}" destId="{F974AAD1-7949-425E-A282-5FDAF5D148D6}" srcOrd="2" destOrd="0" presId="urn:microsoft.com/office/officeart/2018/2/layout/IconCircleList"/>
    <dgm:cxn modelId="{E3E62AA1-BA83-4CB3-97AC-CE2A9FE74CA7}" type="presParOf" srcId="{F974AAD1-7949-425E-A282-5FDAF5D148D6}" destId="{F0E3A560-DAD5-4657-933D-A7F1577A8B91}" srcOrd="0" destOrd="0" presId="urn:microsoft.com/office/officeart/2018/2/layout/IconCircleList"/>
    <dgm:cxn modelId="{2F8577D3-D951-40F0-8FA5-543574A84375}" type="presParOf" srcId="{F974AAD1-7949-425E-A282-5FDAF5D148D6}" destId="{60E2FF73-52EA-48AE-9B56-02876F4F4BEF}" srcOrd="1" destOrd="0" presId="urn:microsoft.com/office/officeart/2018/2/layout/IconCircleList"/>
    <dgm:cxn modelId="{E3ECBFC1-36A4-49A1-BC81-16047B87084E}" type="presParOf" srcId="{F974AAD1-7949-425E-A282-5FDAF5D148D6}" destId="{C3A10232-5495-41EB-8705-A3065E87D695}" srcOrd="2" destOrd="0" presId="urn:microsoft.com/office/officeart/2018/2/layout/IconCircleList"/>
    <dgm:cxn modelId="{A5556401-147A-4E10-B1E6-513312BFA04F}" type="presParOf" srcId="{F974AAD1-7949-425E-A282-5FDAF5D148D6}" destId="{EE6C5287-5FD0-441A-A08F-65D8EFABAFD5}" srcOrd="3" destOrd="0" presId="urn:microsoft.com/office/officeart/2018/2/layout/IconCircleList"/>
    <dgm:cxn modelId="{46EB0256-08DB-453C-B8B0-734EA3101D20}" type="presParOf" srcId="{3B7A22C8-84B6-4C3E-95EC-0F2CF5FB9773}" destId="{2DC46D2C-473F-41A9-B434-CDC47425BFF6}" srcOrd="3" destOrd="0" presId="urn:microsoft.com/office/officeart/2018/2/layout/IconCircleList"/>
    <dgm:cxn modelId="{53D545E6-F108-487E-BB1A-092FBD583638}" type="presParOf" srcId="{3B7A22C8-84B6-4C3E-95EC-0F2CF5FB9773}" destId="{9319286E-457F-4E6A-87D1-D99076986E02}" srcOrd="4" destOrd="0" presId="urn:microsoft.com/office/officeart/2018/2/layout/IconCircleList"/>
    <dgm:cxn modelId="{FF07953C-663F-4D2F-941B-07C323983570}" type="presParOf" srcId="{9319286E-457F-4E6A-87D1-D99076986E02}" destId="{9344C9E3-1C9C-47D0-B1CB-5470F255AD84}" srcOrd="0" destOrd="0" presId="urn:microsoft.com/office/officeart/2018/2/layout/IconCircleList"/>
    <dgm:cxn modelId="{CE8E2CD1-1ACA-4765-88F0-5DF227B84846}" type="presParOf" srcId="{9319286E-457F-4E6A-87D1-D99076986E02}" destId="{A6F27F44-4531-496B-AE8D-F6EDB2A4BC93}" srcOrd="1" destOrd="0" presId="urn:microsoft.com/office/officeart/2018/2/layout/IconCircleList"/>
    <dgm:cxn modelId="{AF5180AD-BB53-4F3E-B6B0-43D2E5949AC1}" type="presParOf" srcId="{9319286E-457F-4E6A-87D1-D99076986E02}" destId="{B0141E63-8B64-45CD-83F9-2F875D6A9F0C}" srcOrd="2" destOrd="0" presId="urn:microsoft.com/office/officeart/2018/2/layout/IconCircleList"/>
    <dgm:cxn modelId="{D83B6F56-2D16-4E04-88A6-EA9CB5797A6F}" type="presParOf" srcId="{9319286E-457F-4E6A-87D1-D99076986E02}" destId="{AB6718BF-42C9-4742-8FEF-0D25A086419E}" srcOrd="3" destOrd="0" presId="urn:microsoft.com/office/officeart/2018/2/layout/IconCircleList"/>
    <dgm:cxn modelId="{FC84D9C9-5D1C-442A-8733-2769B69B3289}" type="presParOf" srcId="{3B7A22C8-84B6-4C3E-95EC-0F2CF5FB9773}" destId="{6C6105FB-BD28-4730-A0B6-48AA57B81EE2}" srcOrd="5" destOrd="0" presId="urn:microsoft.com/office/officeart/2018/2/layout/IconCircleList"/>
    <dgm:cxn modelId="{D71DFB15-995B-44AF-89C8-BD34847FAAE4}" type="presParOf" srcId="{3B7A22C8-84B6-4C3E-95EC-0F2CF5FB9773}" destId="{7733C63B-FBC3-4687-A54B-C91724BDBFEE}" srcOrd="6" destOrd="0" presId="urn:microsoft.com/office/officeart/2018/2/layout/IconCircleList"/>
    <dgm:cxn modelId="{841BBC12-4729-45EF-A69C-2EB8CAF37255}" type="presParOf" srcId="{7733C63B-FBC3-4687-A54B-C91724BDBFEE}" destId="{3E23042C-3F8F-4E98-B0B2-F980470DDC09}" srcOrd="0" destOrd="0" presId="urn:microsoft.com/office/officeart/2018/2/layout/IconCircleList"/>
    <dgm:cxn modelId="{D718C6B3-4B01-44A9-A90D-DAB2DE4A88AF}" type="presParOf" srcId="{7733C63B-FBC3-4687-A54B-C91724BDBFEE}" destId="{75D89EA3-0C52-4FA0-8E7D-05A01EC47DF3}" srcOrd="1" destOrd="0" presId="urn:microsoft.com/office/officeart/2018/2/layout/IconCircleList"/>
    <dgm:cxn modelId="{66E44C2B-283A-4526-B91D-0709972EB6D9}" type="presParOf" srcId="{7733C63B-FBC3-4687-A54B-C91724BDBFEE}" destId="{DC1F8F4B-8398-42D0-AA8E-DB73670E4A72}" srcOrd="2" destOrd="0" presId="urn:microsoft.com/office/officeart/2018/2/layout/IconCircleList"/>
    <dgm:cxn modelId="{2F88778C-90B2-476B-B9F5-F39254E558BA}" type="presParOf" srcId="{7733C63B-FBC3-4687-A54B-C91724BDBFEE}" destId="{F7BD228E-E37F-4BD6-993F-4CB1FBEF5F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82179F-D50B-4623-AB6D-0724DE4B3A90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A0578CC-8956-4C22-AB87-0A287A85889A}">
      <dgm:prSet/>
      <dgm:spPr/>
      <dgm:t>
        <a:bodyPr/>
        <a:lstStyle/>
        <a:p>
          <a:pPr algn="ctr" rtl="0">
            <a:lnSpc>
              <a:spcPct val="100000"/>
            </a:lnSpc>
          </a:pPr>
          <a:r>
            <a:rPr lang="en-US" sz="3900" dirty="0">
              <a:latin typeface="Calibri"/>
              <a:ea typeface="+mn-ea"/>
              <a:cs typeface="+mn-cs"/>
            </a:rPr>
            <a:t>High-dose start: </a:t>
          </a:r>
        </a:p>
        <a:p>
          <a:pPr algn="ctr" rtl="0">
            <a:lnSpc>
              <a:spcPct val="100000"/>
            </a:lnSpc>
          </a:pPr>
          <a:r>
            <a:rPr lang="en-US" sz="3900" dirty="0">
              <a:latin typeface="Calibri"/>
              <a:ea typeface="+mn-ea"/>
              <a:cs typeface="+mn-cs"/>
            </a:rPr>
            <a:t>(24 mg-32 mg on day 1)</a:t>
          </a:r>
        </a:p>
      </dgm:t>
    </dgm:pt>
    <dgm:pt modelId="{C9080C9F-A1A7-4EE0-AE17-73A63E1FC277}" type="parTrans" cxnId="{4EB80734-8421-4837-9AF4-A740D5E0B9CC}">
      <dgm:prSet/>
      <dgm:spPr/>
      <dgm:t>
        <a:bodyPr/>
        <a:lstStyle/>
        <a:p>
          <a:endParaRPr lang="en-US"/>
        </a:p>
      </dgm:t>
    </dgm:pt>
    <dgm:pt modelId="{799A6955-F6F0-42A4-AA59-B4EA925B8D43}" type="sibTrans" cxnId="{4EB80734-8421-4837-9AF4-A740D5E0B9CC}">
      <dgm:prSet/>
      <dgm:spPr/>
      <dgm:t>
        <a:bodyPr/>
        <a:lstStyle/>
        <a:p>
          <a:endParaRPr lang="en-US"/>
        </a:p>
      </dgm:t>
    </dgm:pt>
    <dgm:pt modelId="{B97E50AD-B93B-4C9C-963D-172ABA893AEB}">
      <dgm:prSet/>
      <dgm:spPr/>
      <dgm:t>
        <a:bodyPr/>
        <a:lstStyle/>
        <a:p>
          <a:pPr algn="ctr">
            <a:lnSpc>
              <a:spcPct val="100000"/>
            </a:lnSpc>
          </a:pPr>
          <a:r>
            <a:rPr lang="en-US" sz="3900">
              <a:latin typeface="Calibri" panose="020F0502020204030204"/>
              <a:ea typeface="+mn-ea"/>
              <a:cs typeface="+mn-cs"/>
            </a:rPr>
            <a:t>Use other medications to make people comfortable</a:t>
          </a:r>
        </a:p>
      </dgm:t>
    </dgm:pt>
    <dgm:pt modelId="{6F836686-19E1-42D6-80E9-19F6E25E3132}" type="parTrans" cxnId="{FA5C9E2F-D346-48DB-AD4E-A0E7DDC54F66}">
      <dgm:prSet/>
      <dgm:spPr/>
      <dgm:t>
        <a:bodyPr/>
        <a:lstStyle/>
        <a:p>
          <a:endParaRPr lang="en-US"/>
        </a:p>
      </dgm:t>
    </dgm:pt>
    <dgm:pt modelId="{A3A4142A-6434-48A8-B846-2736307CBA8D}" type="sibTrans" cxnId="{FA5C9E2F-D346-48DB-AD4E-A0E7DDC54F66}">
      <dgm:prSet/>
      <dgm:spPr/>
      <dgm:t>
        <a:bodyPr/>
        <a:lstStyle/>
        <a:p>
          <a:endParaRPr lang="en-US"/>
        </a:p>
      </dgm:t>
    </dgm:pt>
    <dgm:pt modelId="{16F84677-60BE-4FE9-98A2-92A7B2DA43D1}" type="pres">
      <dgm:prSet presAssocID="{1082179F-D50B-4623-AB6D-0724DE4B3A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990A10-6BA4-4592-8EFB-4DD323D00C70}" type="pres">
      <dgm:prSet presAssocID="{2A0578CC-8956-4C22-AB87-0A287A85889A}" presName="hierRoot1" presStyleCnt="0"/>
      <dgm:spPr/>
    </dgm:pt>
    <dgm:pt modelId="{25BF8C3A-FDDA-423C-86EC-FE1475CD8F5A}" type="pres">
      <dgm:prSet presAssocID="{2A0578CC-8956-4C22-AB87-0A287A85889A}" presName="composite" presStyleCnt="0"/>
      <dgm:spPr/>
    </dgm:pt>
    <dgm:pt modelId="{380B1B77-8B78-42DB-A86C-2CFF89715EC5}" type="pres">
      <dgm:prSet presAssocID="{2A0578CC-8956-4C22-AB87-0A287A85889A}" presName="background" presStyleLbl="node0" presStyleIdx="0" presStyleCnt="2"/>
      <dgm:spPr/>
    </dgm:pt>
    <dgm:pt modelId="{F72DC362-8A55-4F03-A9B3-F567AC852F38}" type="pres">
      <dgm:prSet presAssocID="{2A0578CC-8956-4C22-AB87-0A287A85889A}" presName="text" presStyleLbl="fgAcc0" presStyleIdx="0" presStyleCnt="2">
        <dgm:presLayoutVars>
          <dgm:chPref val="3"/>
        </dgm:presLayoutVars>
      </dgm:prSet>
      <dgm:spPr/>
    </dgm:pt>
    <dgm:pt modelId="{678D50EC-62F8-41C5-B08A-1BC6FDD1CC62}" type="pres">
      <dgm:prSet presAssocID="{2A0578CC-8956-4C22-AB87-0A287A85889A}" presName="hierChild2" presStyleCnt="0"/>
      <dgm:spPr/>
    </dgm:pt>
    <dgm:pt modelId="{49479D41-2B80-40A0-B311-92DB5366636B}" type="pres">
      <dgm:prSet presAssocID="{B97E50AD-B93B-4C9C-963D-172ABA893AEB}" presName="hierRoot1" presStyleCnt="0"/>
      <dgm:spPr/>
    </dgm:pt>
    <dgm:pt modelId="{0A30325E-58E5-48D6-86CB-A80C307FECBD}" type="pres">
      <dgm:prSet presAssocID="{B97E50AD-B93B-4C9C-963D-172ABA893AEB}" presName="composite" presStyleCnt="0"/>
      <dgm:spPr/>
    </dgm:pt>
    <dgm:pt modelId="{D8EA853D-85CE-4DCD-A849-1DC157FEE596}" type="pres">
      <dgm:prSet presAssocID="{B97E50AD-B93B-4C9C-963D-172ABA893AEB}" presName="background" presStyleLbl="node0" presStyleIdx="1" presStyleCnt="2"/>
      <dgm:spPr/>
    </dgm:pt>
    <dgm:pt modelId="{E18C5B80-18B1-453B-A43B-BC6B07D0AC0A}" type="pres">
      <dgm:prSet presAssocID="{B97E50AD-B93B-4C9C-963D-172ABA893AEB}" presName="text" presStyleLbl="fgAcc0" presStyleIdx="1" presStyleCnt="2">
        <dgm:presLayoutVars>
          <dgm:chPref val="3"/>
        </dgm:presLayoutVars>
      </dgm:prSet>
      <dgm:spPr/>
    </dgm:pt>
    <dgm:pt modelId="{17D9E50C-262C-4C24-8FA0-C2076DAA4393}" type="pres">
      <dgm:prSet presAssocID="{B97E50AD-B93B-4C9C-963D-172ABA893AEB}" presName="hierChild2" presStyleCnt="0"/>
      <dgm:spPr/>
    </dgm:pt>
  </dgm:ptLst>
  <dgm:cxnLst>
    <dgm:cxn modelId="{FA5C9E2F-D346-48DB-AD4E-A0E7DDC54F66}" srcId="{1082179F-D50B-4623-AB6D-0724DE4B3A90}" destId="{B97E50AD-B93B-4C9C-963D-172ABA893AEB}" srcOrd="1" destOrd="0" parTransId="{6F836686-19E1-42D6-80E9-19F6E25E3132}" sibTransId="{A3A4142A-6434-48A8-B846-2736307CBA8D}"/>
    <dgm:cxn modelId="{4EB80734-8421-4837-9AF4-A740D5E0B9CC}" srcId="{1082179F-D50B-4623-AB6D-0724DE4B3A90}" destId="{2A0578CC-8956-4C22-AB87-0A287A85889A}" srcOrd="0" destOrd="0" parTransId="{C9080C9F-A1A7-4EE0-AE17-73A63E1FC277}" sibTransId="{799A6955-F6F0-42A4-AA59-B4EA925B8D43}"/>
    <dgm:cxn modelId="{35F9AC34-3A8A-4E31-8A4C-16B98EFB5E44}" type="presOf" srcId="{1082179F-D50B-4623-AB6D-0724DE4B3A90}" destId="{16F84677-60BE-4FE9-98A2-92A7B2DA43D1}" srcOrd="0" destOrd="0" presId="urn:microsoft.com/office/officeart/2005/8/layout/hierarchy1"/>
    <dgm:cxn modelId="{5C9A2749-B854-463B-802F-280DB2343204}" type="presOf" srcId="{B97E50AD-B93B-4C9C-963D-172ABA893AEB}" destId="{E18C5B80-18B1-453B-A43B-BC6B07D0AC0A}" srcOrd="0" destOrd="0" presId="urn:microsoft.com/office/officeart/2005/8/layout/hierarchy1"/>
    <dgm:cxn modelId="{CA6631E8-1E60-490E-8FF8-E32A076FBB1D}" type="presOf" srcId="{2A0578CC-8956-4C22-AB87-0A287A85889A}" destId="{F72DC362-8A55-4F03-A9B3-F567AC852F38}" srcOrd="0" destOrd="0" presId="urn:microsoft.com/office/officeart/2005/8/layout/hierarchy1"/>
    <dgm:cxn modelId="{3212F4B1-1255-4B62-9ED5-E6F3BFAA0BD9}" type="presParOf" srcId="{16F84677-60BE-4FE9-98A2-92A7B2DA43D1}" destId="{F1990A10-6BA4-4592-8EFB-4DD323D00C70}" srcOrd="0" destOrd="0" presId="urn:microsoft.com/office/officeart/2005/8/layout/hierarchy1"/>
    <dgm:cxn modelId="{C22443FA-B2D4-4C4D-890C-233D54045165}" type="presParOf" srcId="{F1990A10-6BA4-4592-8EFB-4DD323D00C70}" destId="{25BF8C3A-FDDA-423C-86EC-FE1475CD8F5A}" srcOrd="0" destOrd="0" presId="urn:microsoft.com/office/officeart/2005/8/layout/hierarchy1"/>
    <dgm:cxn modelId="{7E37B77F-BE46-4EC6-9EA5-EC5A84F70772}" type="presParOf" srcId="{25BF8C3A-FDDA-423C-86EC-FE1475CD8F5A}" destId="{380B1B77-8B78-42DB-A86C-2CFF89715EC5}" srcOrd="0" destOrd="0" presId="urn:microsoft.com/office/officeart/2005/8/layout/hierarchy1"/>
    <dgm:cxn modelId="{8C9EE500-4E34-4326-8479-1A21CEDCA86B}" type="presParOf" srcId="{25BF8C3A-FDDA-423C-86EC-FE1475CD8F5A}" destId="{F72DC362-8A55-4F03-A9B3-F567AC852F38}" srcOrd="1" destOrd="0" presId="urn:microsoft.com/office/officeart/2005/8/layout/hierarchy1"/>
    <dgm:cxn modelId="{88CC236F-0948-4FED-B377-BFADBC8CABCE}" type="presParOf" srcId="{F1990A10-6BA4-4592-8EFB-4DD323D00C70}" destId="{678D50EC-62F8-41C5-B08A-1BC6FDD1CC62}" srcOrd="1" destOrd="0" presId="urn:microsoft.com/office/officeart/2005/8/layout/hierarchy1"/>
    <dgm:cxn modelId="{04894104-DB47-46F6-8723-E3FC02BE7DDC}" type="presParOf" srcId="{16F84677-60BE-4FE9-98A2-92A7B2DA43D1}" destId="{49479D41-2B80-40A0-B311-92DB5366636B}" srcOrd="1" destOrd="0" presId="urn:microsoft.com/office/officeart/2005/8/layout/hierarchy1"/>
    <dgm:cxn modelId="{0560020E-75DB-46C2-A4C4-0187F5B7B966}" type="presParOf" srcId="{49479D41-2B80-40A0-B311-92DB5366636B}" destId="{0A30325E-58E5-48D6-86CB-A80C307FECBD}" srcOrd="0" destOrd="0" presId="urn:microsoft.com/office/officeart/2005/8/layout/hierarchy1"/>
    <dgm:cxn modelId="{6EF2DB29-1D1B-48BC-A34C-21D238D40FFE}" type="presParOf" srcId="{0A30325E-58E5-48D6-86CB-A80C307FECBD}" destId="{D8EA853D-85CE-4DCD-A849-1DC157FEE596}" srcOrd="0" destOrd="0" presId="urn:microsoft.com/office/officeart/2005/8/layout/hierarchy1"/>
    <dgm:cxn modelId="{6179E5B0-7807-4748-84D6-F282067FA862}" type="presParOf" srcId="{0A30325E-58E5-48D6-86CB-A80C307FECBD}" destId="{E18C5B80-18B1-453B-A43B-BC6B07D0AC0A}" srcOrd="1" destOrd="0" presId="urn:microsoft.com/office/officeart/2005/8/layout/hierarchy1"/>
    <dgm:cxn modelId="{FD7432AF-94F0-4D97-B573-BF136B7AD111}" type="presParOf" srcId="{49479D41-2B80-40A0-B311-92DB5366636B}" destId="{17D9E50C-262C-4C24-8FA0-C2076DAA43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846B30-39F8-9B4B-A66C-77A2CAE2AD78}" type="doc">
      <dgm:prSet loTypeId="urn:microsoft.com/office/officeart/2005/8/layout/radial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576F3AD-1270-8248-8A31-6DD4EDC8778E}">
      <dgm:prSet phldrT="[Text]"/>
      <dgm:spPr>
        <a:solidFill>
          <a:srgbClr val="85754D"/>
        </a:solidFill>
      </dgm:spPr>
      <dgm:t>
        <a:bodyPr/>
        <a:lstStyle/>
        <a:p>
          <a:r>
            <a:rPr lang="en-US"/>
            <a:t>Patient</a:t>
          </a:r>
        </a:p>
      </dgm:t>
    </dgm:pt>
    <dgm:pt modelId="{5500FD9A-3E98-AB44-BC82-C5CF6027D26C}" type="parTrans" cxnId="{424ABBD1-FB92-CD46-A993-14D842EE9A07}">
      <dgm:prSet/>
      <dgm:spPr/>
      <dgm:t>
        <a:bodyPr/>
        <a:lstStyle/>
        <a:p>
          <a:endParaRPr lang="en-US"/>
        </a:p>
      </dgm:t>
    </dgm:pt>
    <dgm:pt modelId="{7EEE7FAB-DB1C-AA48-BF6B-1F95BD7FB1D6}" type="sibTrans" cxnId="{424ABBD1-FB92-CD46-A993-14D842EE9A07}">
      <dgm:prSet/>
      <dgm:spPr/>
      <dgm:t>
        <a:bodyPr/>
        <a:lstStyle/>
        <a:p>
          <a:endParaRPr lang="en-US"/>
        </a:p>
      </dgm:t>
    </dgm:pt>
    <dgm:pt modelId="{34DE2759-A24D-944B-A8F0-2B681CD3BDFF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Accessible</a:t>
          </a:r>
        </a:p>
      </dgm:t>
    </dgm:pt>
    <dgm:pt modelId="{BE221391-F643-204A-AFE6-49C994D714B7}" type="parTrans" cxnId="{424E69FB-6D12-614E-9893-E50B6F894CD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CE90655-710D-CF41-9166-B27597B9446F}" type="sibTrans" cxnId="{424E69FB-6D12-614E-9893-E50B6F894CDB}">
      <dgm:prSet/>
      <dgm:spPr/>
      <dgm:t>
        <a:bodyPr/>
        <a:lstStyle/>
        <a:p>
          <a:endParaRPr lang="en-US"/>
        </a:p>
      </dgm:t>
    </dgm:pt>
    <dgm:pt modelId="{E84C83D3-BDEA-3242-8E87-C15F89C0299F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Empathic</a:t>
          </a:r>
        </a:p>
      </dgm:t>
    </dgm:pt>
    <dgm:pt modelId="{F6186AFE-4DFA-3D44-A068-BEBD5E64418A}" type="parTrans" cxnId="{32286634-11E1-CB41-8772-6858E48ABE9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5FAC1B3-262D-A24F-84DF-3B59ED215A3B}" type="sibTrans" cxnId="{32286634-11E1-CB41-8772-6858E48ABE90}">
      <dgm:prSet/>
      <dgm:spPr/>
      <dgm:t>
        <a:bodyPr/>
        <a:lstStyle/>
        <a:p>
          <a:endParaRPr lang="en-US"/>
        </a:p>
      </dgm:t>
    </dgm:pt>
    <dgm:pt modelId="{3AA66746-FD39-4648-8428-A6279A405EE9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Responsive</a:t>
          </a:r>
        </a:p>
      </dgm:t>
    </dgm:pt>
    <dgm:pt modelId="{129AEA63-6FBA-7C44-B3A3-941169D04F4D}" type="parTrans" cxnId="{1E5DAA29-2009-6941-B553-2C1796A2597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60D7F97-F846-9248-A877-94F7930AA137}" type="sibTrans" cxnId="{1E5DAA29-2009-6941-B553-2C1796A2597A}">
      <dgm:prSet/>
      <dgm:spPr/>
      <dgm:t>
        <a:bodyPr/>
        <a:lstStyle/>
        <a:p>
          <a:endParaRPr lang="en-US"/>
        </a:p>
      </dgm:t>
    </dgm:pt>
    <dgm:pt modelId="{AE3BFAF8-2994-9747-AFEF-EB39CC804954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Efficient</a:t>
          </a:r>
        </a:p>
      </dgm:t>
    </dgm:pt>
    <dgm:pt modelId="{305C9920-BD11-3846-81E4-64AD61E4690B}" type="parTrans" cxnId="{A8DA03F7-6CC0-2245-80CE-6582572557F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ACD67FE-94C1-7C46-A2D4-F8D02AD32BF0}" type="sibTrans" cxnId="{A8DA03F7-6CC0-2245-80CE-6582572557F8}">
      <dgm:prSet/>
      <dgm:spPr/>
      <dgm:t>
        <a:bodyPr/>
        <a:lstStyle/>
        <a:p>
          <a:endParaRPr lang="en-US"/>
        </a:p>
      </dgm:t>
    </dgm:pt>
    <dgm:pt modelId="{A06596E1-E4E2-1A4E-AD6A-E41FF3092073}">
      <dgm:prSet phldrT="[Text]"/>
      <dgm:spPr>
        <a:solidFill>
          <a:srgbClr val="4B2D83"/>
        </a:solidFill>
      </dgm:spPr>
      <dgm:t>
        <a:bodyPr/>
        <a:lstStyle/>
        <a:p>
          <a:r>
            <a:rPr lang="en-US"/>
            <a:t>Respectful</a:t>
          </a:r>
        </a:p>
      </dgm:t>
    </dgm:pt>
    <dgm:pt modelId="{977CD0FE-5F91-634C-A68E-168BA065F3AF}" type="parTrans" cxnId="{8380A0E0-38C8-8C40-A26A-29C1B02D6E1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7366F73D-D26C-3C4B-9536-F995AFB016C9}" type="sibTrans" cxnId="{8380A0E0-38C8-8C40-A26A-29C1B02D6E1B}">
      <dgm:prSet/>
      <dgm:spPr/>
      <dgm:t>
        <a:bodyPr/>
        <a:lstStyle/>
        <a:p>
          <a:endParaRPr lang="en-US"/>
        </a:p>
      </dgm:t>
    </dgm:pt>
    <dgm:pt modelId="{F99A5DEC-71FE-FC4F-AD2B-5124C202A8CF}" type="pres">
      <dgm:prSet presAssocID="{56846B30-39F8-9B4B-A66C-77A2CAE2AD7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5D6BAA-6775-4649-9304-4A3F5B69CB6D}" type="pres">
      <dgm:prSet presAssocID="{2576F3AD-1270-8248-8A31-6DD4EDC8778E}" presName="centerShape" presStyleLbl="node0" presStyleIdx="0" presStyleCnt="1"/>
      <dgm:spPr/>
    </dgm:pt>
    <dgm:pt modelId="{4A342DFB-7255-B24B-8221-A8F6330812A7}" type="pres">
      <dgm:prSet presAssocID="{BE221391-F643-204A-AFE6-49C994D714B7}" presName="Name9" presStyleLbl="parChTrans1D2" presStyleIdx="0" presStyleCnt="5"/>
      <dgm:spPr/>
    </dgm:pt>
    <dgm:pt modelId="{C4100B9C-C424-264D-B2BA-574758003320}" type="pres">
      <dgm:prSet presAssocID="{BE221391-F643-204A-AFE6-49C994D714B7}" presName="connTx" presStyleLbl="parChTrans1D2" presStyleIdx="0" presStyleCnt="5"/>
      <dgm:spPr/>
    </dgm:pt>
    <dgm:pt modelId="{7A4EE347-140F-8245-8AA3-7731CA9B5244}" type="pres">
      <dgm:prSet presAssocID="{34DE2759-A24D-944B-A8F0-2B681CD3BDFF}" presName="node" presStyleLbl="node1" presStyleIdx="0" presStyleCnt="5">
        <dgm:presLayoutVars>
          <dgm:bulletEnabled val="1"/>
        </dgm:presLayoutVars>
      </dgm:prSet>
      <dgm:spPr/>
    </dgm:pt>
    <dgm:pt modelId="{0BE3CDD6-F1B3-6846-9EB8-D6587AF60A81}" type="pres">
      <dgm:prSet presAssocID="{F6186AFE-4DFA-3D44-A068-BEBD5E64418A}" presName="Name9" presStyleLbl="parChTrans1D2" presStyleIdx="1" presStyleCnt="5"/>
      <dgm:spPr/>
    </dgm:pt>
    <dgm:pt modelId="{A1C9F24E-CCEC-6349-901E-1A9BADD2E38A}" type="pres">
      <dgm:prSet presAssocID="{F6186AFE-4DFA-3D44-A068-BEBD5E64418A}" presName="connTx" presStyleLbl="parChTrans1D2" presStyleIdx="1" presStyleCnt="5"/>
      <dgm:spPr/>
    </dgm:pt>
    <dgm:pt modelId="{8B0FE226-565F-C44D-9965-1A72A5748B6A}" type="pres">
      <dgm:prSet presAssocID="{E84C83D3-BDEA-3242-8E87-C15F89C0299F}" presName="node" presStyleLbl="node1" presStyleIdx="1" presStyleCnt="5">
        <dgm:presLayoutVars>
          <dgm:bulletEnabled val="1"/>
        </dgm:presLayoutVars>
      </dgm:prSet>
      <dgm:spPr/>
    </dgm:pt>
    <dgm:pt modelId="{8801134B-F2E3-034A-BC4E-6720838A6DBD}" type="pres">
      <dgm:prSet presAssocID="{129AEA63-6FBA-7C44-B3A3-941169D04F4D}" presName="Name9" presStyleLbl="parChTrans1D2" presStyleIdx="2" presStyleCnt="5"/>
      <dgm:spPr/>
    </dgm:pt>
    <dgm:pt modelId="{F7BBFA49-2876-494F-B497-9774AF347F29}" type="pres">
      <dgm:prSet presAssocID="{129AEA63-6FBA-7C44-B3A3-941169D04F4D}" presName="connTx" presStyleLbl="parChTrans1D2" presStyleIdx="2" presStyleCnt="5"/>
      <dgm:spPr/>
    </dgm:pt>
    <dgm:pt modelId="{C1483C1E-1BB8-604F-A5C9-4CF1D2932208}" type="pres">
      <dgm:prSet presAssocID="{3AA66746-FD39-4648-8428-A6279A405EE9}" presName="node" presStyleLbl="node1" presStyleIdx="2" presStyleCnt="5">
        <dgm:presLayoutVars>
          <dgm:bulletEnabled val="1"/>
        </dgm:presLayoutVars>
      </dgm:prSet>
      <dgm:spPr/>
    </dgm:pt>
    <dgm:pt modelId="{C6DBFA5D-1DBC-4944-A2B8-9E38F174FB1E}" type="pres">
      <dgm:prSet presAssocID="{305C9920-BD11-3846-81E4-64AD61E4690B}" presName="Name9" presStyleLbl="parChTrans1D2" presStyleIdx="3" presStyleCnt="5"/>
      <dgm:spPr/>
    </dgm:pt>
    <dgm:pt modelId="{EB3C8FC3-3398-9047-9E12-84390CA05C75}" type="pres">
      <dgm:prSet presAssocID="{305C9920-BD11-3846-81E4-64AD61E4690B}" presName="connTx" presStyleLbl="parChTrans1D2" presStyleIdx="3" presStyleCnt="5"/>
      <dgm:spPr/>
    </dgm:pt>
    <dgm:pt modelId="{BFDE1888-1944-694D-B11E-40CF682D2105}" type="pres">
      <dgm:prSet presAssocID="{AE3BFAF8-2994-9747-AFEF-EB39CC804954}" presName="node" presStyleLbl="node1" presStyleIdx="3" presStyleCnt="5">
        <dgm:presLayoutVars>
          <dgm:bulletEnabled val="1"/>
        </dgm:presLayoutVars>
      </dgm:prSet>
      <dgm:spPr/>
    </dgm:pt>
    <dgm:pt modelId="{9CE29021-0AA0-3648-A5D5-9778695869B9}" type="pres">
      <dgm:prSet presAssocID="{977CD0FE-5F91-634C-A68E-168BA065F3AF}" presName="Name9" presStyleLbl="parChTrans1D2" presStyleIdx="4" presStyleCnt="5"/>
      <dgm:spPr/>
    </dgm:pt>
    <dgm:pt modelId="{3DE496F2-AA6F-9C48-AD2D-F8239D504DE0}" type="pres">
      <dgm:prSet presAssocID="{977CD0FE-5F91-634C-A68E-168BA065F3AF}" presName="connTx" presStyleLbl="parChTrans1D2" presStyleIdx="4" presStyleCnt="5"/>
      <dgm:spPr/>
    </dgm:pt>
    <dgm:pt modelId="{A17645EF-7C6E-E848-8A7E-E807EA52FCA9}" type="pres">
      <dgm:prSet presAssocID="{A06596E1-E4E2-1A4E-AD6A-E41FF3092073}" presName="node" presStyleLbl="node1" presStyleIdx="4" presStyleCnt="5">
        <dgm:presLayoutVars>
          <dgm:bulletEnabled val="1"/>
        </dgm:presLayoutVars>
      </dgm:prSet>
      <dgm:spPr/>
    </dgm:pt>
  </dgm:ptLst>
  <dgm:cxnLst>
    <dgm:cxn modelId="{93A46815-9854-A149-9AED-FA29CDD02A1E}" type="presOf" srcId="{BE221391-F643-204A-AFE6-49C994D714B7}" destId="{4A342DFB-7255-B24B-8221-A8F6330812A7}" srcOrd="0" destOrd="0" presId="urn:microsoft.com/office/officeart/2005/8/layout/radial1"/>
    <dgm:cxn modelId="{A9C56F20-CF91-2445-9537-7584DE9E5CD0}" type="presOf" srcId="{2576F3AD-1270-8248-8A31-6DD4EDC8778E}" destId="{345D6BAA-6775-4649-9304-4A3F5B69CB6D}" srcOrd="0" destOrd="0" presId="urn:microsoft.com/office/officeart/2005/8/layout/radial1"/>
    <dgm:cxn modelId="{1E5DAA29-2009-6941-B553-2C1796A2597A}" srcId="{2576F3AD-1270-8248-8A31-6DD4EDC8778E}" destId="{3AA66746-FD39-4648-8428-A6279A405EE9}" srcOrd="2" destOrd="0" parTransId="{129AEA63-6FBA-7C44-B3A3-941169D04F4D}" sibTransId="{460D7F97-F846-9248-A877-94F7930AA137}"/>
    <dgm:cxn modelId="{32286634-11E1-CB41-8772-6858E48ABE90}" srcId="{2576F3AD-1270-8248-8A31-6DD4EDC8778E}" destId="{E84C83D3-BDEA-3242-8E87-C15F89C0299F}" srcOrd="1" destOrd="0" parTransId="{F6186AFE-4DFA-3D44-A068-BEBD5E64418A}" sibTransId="{15FAC1B3-262D-A24F-84DF-3B59ED215A3B}"/>
    <dgm:cxn modelId="{6175035A-C1E9-AA40-8DDA-76676D8DE7F0}" type="presOf" srcId="{34DE2759-A24D-944B-A8F0-2B681CD3BDFF}" destId="{7A4EE347-140F-8245-8AA3-7731CA9B5244}" srcOrd="0" destOrd="0" presId="urn:microsoft.com/office/officeart/2005/8/layout/radial1"/>
    <dgm:cxn modelId="{4D0E326D-ECDD-774F-9796-1714A394802D}" type="presOf" srcId="{977CD0FE-5F91-634C-A68E-168BA065F3AF}" destId="{9CE29021-0AA0-3648-A5D5-9778695869B9}" srcOrd="0" destOrd="0" presId="urn:microsoft.com/office/officeart/2005/8/layout/radial1"/>
    <dgm:cxn modelId="{EC97A181-AFC0-2F42-AD09-6C4B728DF6FF}" type="presOf" srcId="{305C9920-BD11-3846-81E4-64AD61E4690B}" destId="{EB3C8FC3-3398-9047-9E12-84390CA05C75}" srcOrd="1" destOrd="0" presId="urn:microsoft.com/office/officeart/2005/8/layout/radial1"/>
    <dgm:cxn modelId="{FDA3AF98-E233-D240-BA67-3C5D90DD3C0E}" type="presOf" srcId="{129AEA63-6FBA-7C44-B3A3-941169D04F4D}" destId="{F7BBFA49-2876-494F-B497-9774AF347F29}" srcOrd="1" destOrd="0" presId="urn:microsoft.com/office/officeart/2005/8/layout/radial1"/>
    <dgm:cxn modelId="{092003A1-312D-1A44-A6F3-9C70A195BC92}" type="presOf" srcId="{BE221391-F643-204A-AFE6-49C994D714B7}" destId="{C4100B9C-C424-264D-B2BA-574758003320}" srcOrd="1" destOrd="0" presId="urn:microsoft.com/office/officeart/2005/8/layout/radial1"/>
    <dgm:cxn modelId="{2D1B60AB-BBB6-FB4D-9294-EE6B781F8741}" type="presOf" srcId="{A06596E1-E4E2-1A4E-AD6A-E41FF3092073}" destId="{A17645EF-7C6E-E848-8A7E-E807EA52FCA9}" srcOrd="0" destOrd="0" presId="urn:microsoft.com/office/officeart/2005/8/layout/radial1"/>
    <dgm:cxn modelId="{BCF5CCB5-E917-E14E-A655-F9F603FE06FF}" type="presOf" srcId="{F6186AFE-4DFA-3D44-A068-BEBD5E64418A}" destId="{0BE3CDD6-F1B3-6846-9EB8-D6587AF60A81}" srcOrd="0" destOrd="0" presId="urn:microsoft.com/office/officeart/2005/8/layout/radial1"/>
    <dgm:cxn modelId="{F12E20B7-78C8-F742-869E-EC9A2679839C}" type="presOf" srcId="{E84C83D3-BDEA-3242-8E87-C15F89C0299F}" destId="{8B0FE226-565F-C44D-9965-1A72A5748B6A}" srcOrd="0" destOrd="0" presId="urn:microsoft.com/office/officeart/2005/8/layout/radial1"/>
    <dgm:cxn modelId="{E7108BBB-4D47-D64E-9164-0D0AE08ED766}" type="presOf" srcId="{977CD0FE-5F91-634C-A68E-168BA065F3AF}" destId="{3DE496F2-AA6F-9C48-AD2D-F8239D504DE0}" srcOrd="1" destOrd="0" presId="urn:microsoft.com/office/officeart/2005/8/layout/radial1"/>
    <dgm:cxn modelId="{1A1616BD-B2C7-8F4B-9720-3C7E785C49DF}" type="presOf" srcId="{56846B30-39F8-9B4B-A66C-77A2CAE2AD78}" destId="{F99A5DEC-71FE-FC4F-AD2B-5124C202A8CF}" srcOrd="0" destOrd="0" presId="urn:microsoft.com/office/officeart/2005/8/layout/radial1"/>
    <dgm:cxn modelId="{424ABBD1-FB92-CD46-A993-14D842EE9A07}" srcId="{56846B30-39F8-9B4B-A66C-77A2CAE2AD78}" destId="{2576F3AD-1270-8248-8A31-6DD4EDC8778E}" srcOrd="0" destOrd="0" parTransId="{5500FD9A-3E98-AB44-BC82-C5CF6027D26C}" sibTransId="{7EEE7FAB-DB1C-AA48-BF6B-1F95BD7FB1D6}"/>
    <dgm:cxn modelId="{7BCA6BD2-B00B-334B-83E4-DCCDBA36E1B3}" type="presOf" srcId="{3AA66746-FD39-4648-8428-A6279A405EE9}" destId="{C1483C1E-1BB8-604F-A5C9-4CF1D2932208}" srcOrd="0" destOrd="0" presId="urn:microsoft.com/office/officeart/2005/8/layout/radial1"/>
    <dgm:cxn modelId="{8A3B25D3-1EAD-E24A-8BE0-A6516689ED9F}" type="presOf" srcId="{F6186AFE-4DFA-3D44-A068-BEBD5E64418A}" destId="{A1C9F24E-CCEC-6349-901E-1A9BADD2E38A}" srcOrd="1" destOrd="0" presId="urn:microsoft.com/office/officeart/2005/8/layout/radial1"/>
    <dgm:cxn modelId="{8380A0E0-38C8-8C40-A26A-29C1B02D6E1B}" srcId="{2576F3AD-1270-8248-8A31-6DD4EDC8778E}" destId="{A06596E1-E4E2-1A4E-AD6A-E41FF3092073}" srcOrd="4" destOrd="0" parTransId="{977CD0FE-5F91-634C-A68E-168BA065F3AF}" sibTransId="{7366F73D-D26C-3C4B-9536-F995AFB016C9}"/>
    <dgm:cxn modelId="{2F246DED-CCE2-DC41-B4C5-15621B8907D1}" type="presOf" srcId="{129AEA63-6FBA-7C44-B3A3-941169D04F4D}" destId="{8801134B-F2E3-034A-BC4E-6720838A6DBD}" srcOrd="0" destOrd="0" presId="urn:microsoft.com/office/officeart/2005/8/layout/radial1"/>
    <dgm:cxn modelId="{64281FEE-1392-4841-9802-A83CD39DC0EC}" type="presOf" srcId="{AE3BFAF8-2994-9747-AFEF-EB39CC804954}" destId="{BFDE1888-1944-694D-B11E-40CF682D2105}" srcOrd="0" destOrd="0" presId="urn:microsoft.com/office/officeart/2005/8/layout/radial1"/>
    <dgm:cxn modelId="{8944EAF3-A51E-8140-8298-F33205F8E6D8}" type="presOf" srcId="{305C9920-BD11-3846-81E4-64AD61E4690B}" destId="{C6DBFA5D-1DBC-4944-A2B8-9E38F174FB1E}" srcOrd="0" destOrd="0" presId="urn:microsoft.com/office/officeart/2005/8/layout/radial1"/>
    <dgm:cxn modelId="{A8DA03F7-6CC0-2245-80CE-6582572557F8}" srcId="{2576F3AD-1270-8248-8A31-6DD4EDC8778E}" destId="{AE3BFAF8-2994-9747-AFEF-EB39CC804954}" srcOrd="3" destOrd="0" parTransId="{305C9920-BD11-3846-81E4-64AD61E4690B}" sibTransId="{BACD67FE-94C1-7C46-A2D4-F8D02AD32BF0}"/>
    <dgm:cxn modelId="{424E69FB-6D12-614E-9893-E50B6F894CDB}" srcId="{2576F3AD-1270-8248-8A31-6DD4EDC8778E}" destId="{34DE2759-A24D-944B-A8F0-2B681CD3BDFF}" srcOrd="0" destOrd="0" parTransId="{BE221391-F643-204A-AFE6-49C994D714B7}" sibTransId="{0CE90655-710D-CF41-9166-B27597B9446F}"/>
    <dgm:cxn modelId="{6879F327-A464-3D42-B971-9CF43ECEE81E}" type="presParOf" srcId="{F99A5DEC-71FE-FC4F-AD2B-5124C202A8CF}" destId="{345D6BAA-6775-4649-9304-4A3F5B69CB6D}" srcOrd="0" destOrd="0" presId="urn:microsoft.com/office/officeart/2005/8/layout/radial1"/>
    <dgm:cxn modelId="{DE1384A5-AF74-2A41-A581-004B9ABB2A86}" type="presParOf" srcId="{F99A5DEC-71FE-FC4F-AD2B-5124C202A8CF}" destId="{4A342DFB-7255-B24B-8221-A8F6330812A7}" srcOrd="1" destOrd="0" presId="urn:microsoft.com/office/officeart/2005/8/layout/radial1"/>
    <dgm:cxn modelId="{226C459C-A9AD-5D49-BA9B-9524FC7331E5}" type="presParOf" srcId="{4A342DFB-7255-B24B-8221-A8F6330812A7}" destId="{C4100B9C-C424-264D-B2BA-574758003320}" srcOrd="0" destOrd="0" presId="urn:microsoft.com/office/officeart/2005/8/layout/radial1"/>
    <dgm:cxn modelId="{72C98CD4-8124-3F4D-BF0E-0BD6743EA4ED}" type="presParOf" srcId="{F99A5DEC-71FE-FC4F-AD2B-5124C202A8CF}" destId="{7A4EE347-140F-8245-8AA3-7731CA9B5244}" srcOrd="2" destOrd="0" presId="urn:microsoft.com/office/officeart/2005/8/layout/radial1"/>
    <dgm:cxn modelId="{9DF78B3C-C83A-E64C-B3CA-F69C4B75E1F9}" type="presParOf" srcId="{F99A5DEC-71FE-FC4F-AD2B-5124C202A8CF}" destId="{0BE3CDD6-F1B3-6846-9EB8-D6587AF60A81}" srcOrd="3" destOrd="0" presId="urn:microsoft.com/office/officeart/2005/8/layout/radial1"/>
    <dgm:cxn modelId="{E6433FC6-E6C9-0947-8CE1-AA87F2AF4221}" type="presParOf" srcId="{0BE3CDD6-F1B3-6846-9EB8-D6587AF60A81}" destId="{A1C9F24E-CCEC-6349-901E-1A9BADD2E38A}" srcOrd="0" destOrd="0" presId="urn:microsoft.com/office/officeart/2005/8/layout/radial1"/>
    <dgm:cxn modelId="{F717A4CB-191F-1A45-AEDA-E96E2896D558}" type="presParOf" srcId="{F99A5DEC-71FE-FC4F-AD2B-5124C202A8CF}" destId="{8B0FE226-565F-C44D-9965-1A72A5748B6A}" srcOrd="4" destOrd="0" presId="urn:microsoft.com/office/officeart/2005/8/layout/radial1"/>
    <dgm:cxn modelId="{4EFAD2C9-D1DF-8149-AB47-E14D19CE40AB}" type="presParOf" srcId="{F99A5DEC-71FE-FC4F-AD2B-5124C202A8CF}" destId="{8801134B-F2E3-034A-BC4E-6720838A6DBD}" srcOrd="5" destOrd="0" presId="urn:microsoft.com/office/officeart/2005/8/layout/radial1"/>
    <dgm:cxn modelId="{EC21C072-ABB7-1E41-868C-F2B1EDBC5631}" type="presParOf" srcId="{8801134B-F2E3-034A-BC4E-6720838A6DBD}" destId="{F7BBFA49-2876-494F-B497-9774AF347F29}" srcOrd="0" destOrd="0" presId="urn:microsoft.com/office/officeart/2005/8/layout/radial1"/>
    <dgm:cxn modelId="{1034DC80-2FFE-7C48-8917-52495B1632E6}" type="presParOf" srcId="{F99A5DEC-71FE-FC4F-AD2B-5124C202A8CF}" destId="{C1483C1E-1BB8-604F-A5C9-4CF1D2932208}" srcOrd="6" destOrd="0" presId="urn:microsoft.com/office/officeart/2005/8/layout/radial1"/>
    <dgm:cxn modelId="{FA09F5AB-5D85-104A-9A02-E0589C16424C}" type="presParOf" srcId="{F99A5DEC-71FE-FC4F-AD2B-5124C202A8CF}" destId="{C6DBFA5D-1DBC-4944-A2B8-9E38F174FB1E}" srcOrd="7" destOrd="0" presId="urn:microsoft.com/office/officeart/2005/8/layout/radial1"/>
    <dgm:cxn modelId="{76D3CABB-84D9-FB4C-BEFC-4B41D7D7B0E6}" type="presParOf" srcId="{C6DBFA5D-1DBC-4944-A2B8-9E38F174FB1E}" destId="{EB3C8FC3-3398-9047-9E12-84390CA05C75}" srcOrd="0" destOrd="0" presId="urn:microsoft.com/office/officeart/2005/8/layout/radial1"/>
    <dgm:cxn modelId="{7F13F7A0-7E19-BC48-A613-CE9119AF98F3}" type="presParOf" srcId="{F99A5DEC-71FE-FC4F-AD2B-5124C202A8CF}" destId="{BFDE1888-1944-694D-B11E-40CF682D2105}" srcOrd="8" destOrd="0" presId="urn:microsoft.com/office/officeart/2005/8/layout/radial1"/>
    <dgm:cxn modelId="{E4DFECE3-7D85-E945-9D2D-962D047B73D7}" type="presParOf" srcId="{F99A5DEC-71FE-FC4F-AD2B-5124C202A8CF}" destId="{9CE29021-0AA0-3648-A5D5-9778695869B9}" srcOrd="9" destOrd="0" presId="urn:microsoft.com/office/officeart/2005/8/layout/radial1"/>
    <dgm:cxn modelId="{1DDABB1B-B703-9D45-94FC-62F7A4D5D308}" type="presParOf" srcId="{9CE29021-0AA0-3648-A5D5-9778695869B9}" destId="{3DE496F2-AA6F-9C48-AD2D-F8239D504DE0}" srcOrd="0" destOrd="0" presId="urn:microsoft.com/office/officeart/2005/8/layout/radial1"/>
    <dgm:cxn modelId="{94D22676-F3D0-8141-9FB4-55FE9F922CA9}" type="presParOf" srcId="{F99A5DEC-71FE-FC4F-AD2B-5124C202A8CF}" destId="{A17645EF-7C6E-E848-8A7E-E807EA52FCA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5B7726-659E-4628-87A8-59DAB4B77C87}" type="doc">
      <dgm:prSet loTypeId="urn:microsoft.com/office/officeart/2005/8/layout/defaul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2B6B377-8EF4-494F-BCEB-5BF21A06F715}">
      <dgm:prSet/>
      <dgm:spPr/>
      <dgm:t>
        <a:bodyPr/>
        <a:lstStyle/>
        <a:p>
          <a:r>
            <a:rPr lang="en-US" dirty="0"/>
            <a:t>Patients need to be in the state of Washington and 13+ </a:t>
          </a:r>
          <a:r>
            <a:rPr lang="en-US" dirty="0" err="1"/>
            <a:t>yo</a:t>
          </a:r>
          <a:endParaRPr lang="en-US" dirty="0"/>
        </a:p>
      </dgm:t>
    </dgm:pt>
    <dgm:pt modelId="{1EEC5150-6914-445A-9369-119145B178C6}" type="parTrans" cxnId="{6AF0A205-6ACC-462B-A569-286735E29E46}">
      <dgm:prSet/>
      <dgm:spPr/>
      <dgm:t>
        <a:bodyPr/>
        <a:lstStyle/>
        <a:p>
          <a:endParaRPr lang="en-US"/>
        </a:p>
      </dgm:t>
    </dgm:pt>
    <dgm:pt modelId="{766DD1FF-2EF3-48A7-8CFF-6AF9BBCABB45}" type="sibTrans" cxnId="{6AF0A205-6ACC-462B-A569-286735E29E46}">
      <dgm:prSet/>
      <dgm:spPr/>
      <dgm:t>
        <a:bodyPr/>
        <a:lstStyle/>
        <a:p>
          <a:endParaRPr lang="en-US"/>
        </a:p>
      </dgm:t>
    </dgm:pt>
    <dgm:pt modelId="{13FEED21-146D-4125-855F-344578C1BBAE}">
      <dgm:prSet/>
      <dgm:spPr/>
      <dgm:t>
        <a:bodyPr/>
        <a:lstStyle/>
        <a:p>
          <a:r>
            <a:rPr lang="en-US" dirty="0"/>
            <a:t>Treatment for OUD (not chronic pain or to transition from methadone to bup) </a:t>
          </a:r>
        </a:p>
      </dgm:t>
    </dgm:pt>
    <dgm:pt modelId="{6D949815-201A-4EE0-8BC4-BAC8FE0A2948}" type="parTrans" cxnId="{B7FB0B2B-D0ED-4F2A-A6F4-A25269E69E88}">
      <dgm:prSet/>
      <dgm:spPr/>
      <dgm:t>
        <a:bodyPr/>
        <a:lstStyle/>
        <a:p>
          <a:endParaRPr lang="en-US"/>
        </a:p>
      </dgm:t>
    </dgm:pt>
    <dgm:pt modelId="{40655041-26DC-414E-8595-B860E555B3CD}" type="sibTrans" cxnId="{B7FB0B2B-D0ED-4F2A-A6F4-A25269E69E88}">
      <dgm:prSet/>
      <dgm:spPr/>
      <dgm:t>
        <a:bodyPr/>
        <a:lstStyle/>
        <a:p>
          <a:endParaRPr lang="en-US"/>
        </a:p>
      </dgm:t>
    </dgm:pt>
    <dgm:pt modelId="{9A1730A0-090E-4F15-924C-A10171D54735}">
      <dgm:prSet/>
      <dgm:spPr/>
      <dgm:t>
        <a:bodyPr/>
        <a:lstStyle/>
        <a:p>
          <a:r>
            <a:rPr lang="en-US"/>
            <a:t>We do NOT bill for our visit, however they still pay for their medication </a:t>
          </a:r>
        </a:p>
      </dgm:t>
    </dgm:pt>
    <dgm:pt modelId="{5E9FFFCC-B17D-49B4-8923-90D22691F1E9}" type="parTrans" cxnId="{729A2B08-70EB-44AB-BF15-BBDFCC0FFA12}">
      <dgm:prSet/>
      <dgm:spPr/>
      <dgm:t>
        <a:bodyPr/>
        <a:lstStyle/>
        <a:p>
          <a:endParaRPr lang="en-US"/>
        </a:p>
      </dgm:t>
    </dgm:pt>
    <dgm:pt modelId="{05973036-EAAE-4DC3-A021-6037D0FC3855}" type="sibTrans" cxnId="{729A2B08-70EB-44AB-BF15-BBDFCC0FFA12}">
      <dgm:prSet/>
      <dgm:spPr/>
      <dgm:t>
        <a:bodyPr/>
        <a:lstStyle/>
        <a:p>
          <a:endParaRPr lang="en-US"/>
        </a:p>
      </dgm:t>
    </dgm:pt>
    <dgm:pt modelId="{EABD808D-E3C6-4E34-B932-4F28EB0ED694}">
      <dgm:prSet/>
      <dgm:spPr/>
      <dgm:t>
        <a:bodyPr/>
        <a:lstStyle/>
        <a:p>
          <a:r>
            <a:rPr lang="en-US"/>
            <a:t>LTCC will assist linking patient to longitudinal care </a:t>
          </a:r>
        </a:p>
      </dgm:t>
    </dgm:pt>
    <dgm:pt modelId="{EA4A2F1C-97C5-432B-BD60-0750B7C7998A}" type="parTrans" cxnId="{795C757F-C743-4BB9-ADF7-D76622D7C953}">
      <dgm:prSet/>
      <dgm:spPr/>
      <dgm:t>
        <a:bodyPr/>
        <a:lstStyle/>
        <a:p>
          <a:endParaRPr lang="en-US"/>
        </a:p>
      </dgm:t>
    </dgm:pt>
    <dgm:pt modelId="{357E97E4-38D4-470F-8FF8-0E2C9BB7A262}" type="sibTrans" cxnId="{795C757F-C743-4BB9-ADF7-D76622D7C953}">
      <dgm:prSet/>
      <dgm:spPr/>
      <dgm:t>
        <a:bodyPr/>
        <a:lstStyle/>
        <a:p>
          <a:endParaRPr lang="en-US"/>
        </a:p>
      </dgm:t>
    </dgm:pt>
    <dgm:pt modelId="{C738BE0E-9C8C-407A-BCEE-5E5860A5988D}">
      <dgm:prSet/>
      <dgm:spPr/>
      <dgm:t>
        <a:bodyPr/>
        <a:lstStyle/>
        <a:p>
          <a:r>
            <a:rPr lang="en-US"/>
            <a:t>Up to 3 prescriptions in 3 months </a:t>
          </a:r>
        </a:p>
      </dgm:t>
    </dgm:pt>
    <dgm:pt modelId="{A364CFE3-5C6E-48D8-8D25-DFCD9A1F9676}" type="parTrans" cxnId="{FBE9EE72-CA62-4C31-99E5-9DFA3506175D}">
      <dgm:prSet/>
      <dgm:spPr/>
      <dgm:t>
        <a:bodyPr/>
        <a:lstStyle/>
        <a:p>
          <a:endParaRPr lang="en-US"/>
        </a:p>
      </dgm:t>
    </dgm:pt>
    <dgm:pt modelId="{A51E8180-FF3F-4BB0-B5AF-2976D810B139}" type="sibTrans" cxnId="{FBE9EE72-CA62-4C31-99E5-9DFA3506175D}">
      <dgm:prSet/>
      <dgm:spPr/>
      <dgm:t>
        <a:bodyPr/>
        <a:lstStyle/>
        <a:p>
          <a:endParaRPr lang="en-US"/>
        </a:p>
      </dgm:t>
    </dgm:pt>
    <dgm:pt modelId="{0FB3B1FC-7EA5-4269-B696-C2142D80C31F}" type="pres">
      <dgm:prSet presAssocID="{CE5B7726-659E-4628-87A8-59DAB4B77C87}" presName="diagram" presStyleCnt="0">
        <dgm:presLayoutVars>
          <dgm:dir/>
          <dgm:resizeHandles val="exact"/>
        </dgm:presLayoutVars>
      </dgm:prSet>
      <dgm:spPr/>
    </dgm:pt>
    <dgm:pt modelId="{47D31E0F-A482-4AE9-BB02-AA4FF62E73A5}" type="pres">
      <dgm:prSet presAssocID="{82B6B377-8EF4-494F-BCEB-5BF21A06F715}" presName="node" presStyleLbl="node1" presStyleIdx="0" presStyleCnt="5">
        <dgm:presLayoutVars>
          <dgm:bulletEnabled val="1"/>
        </dgm:presLayoutVars>
      </dgm:prSet>
      <dgm:spPr/>
    </dgm:pt>
    <dgm:pt modelId="{50370539-0DC8-41CF-BC15-9828C1D2A45E}" type="pres">
      <dgm:prSet presAssocID="{766DD1FF-2EF3-48A7-8CFF-6AF9BBCABB45}" presName="sibTrans" presStyleCnt="0"/>
      <dgm:spPr/>
    </dgm:pt>
    <dgm:pt modelId="{F344812D-8E5C-4A23-A7EF-790F3DFAB422}" type="pres">
      <dgm:prSet presAssocID="{13FEED21-146D-4125-855F-344578C1BBAE}" presName="node" presStyleLbl="node1" presStyleIdx="1" presStyleCnt="5">
        <dgm:presLayoutVars>
          <dgm:bulletEnabled val="1"/>
        </dgm:presLayoutVars>
      </dgm:prSet>
      <dgm:spPr/>
    </dgm:pt>
    <dgm:pt modelId="{C4AA1B66-08EF-4987-B690-C9FE439DC682}" type="pres">
      <dgm:prSet presAssocID="{40655041-26DC-414E-8595-B860E555B3CD}" presName="sibTrans" presStyleCnt="0"/>
      <dgm:spPr/>
    </dgm:pt>
    <dgm:pt modelId="{20E57095-C1A8-4DC5-B575-58B52A775C48}" type="pres">
      <dgm:prSet presAssocID="{9A1730A0-090E-4F15-924C-A10171D54735}" presName="node" presStyleLbl="node1" presStyleIdx="2" presStyleCnt="5">
        <dgm:presLayoutVars>
          <dgm:bulletEnabled val="1"/>
        </dgm:presLayoutVars>
      </dgm:prSet>
      <dgm:spPr/>
    </dgm:pt>
    <dgm:pt modelId="{E1C82A67-AC03-49F2-B00E-65E19846ED88}" type="pres">
      <dgm:prSet presAssocID="{05973036-EAAE-4DC3-A021-6037D0FC3855}" presName="sibTrans" presStyleCnt="0"/>
      <dgm:spPr/>
    </dgm:pt>
    <dgm:pt modelId="{9504CE4F-0E53-4BFC-81BA-40A000D1D7CE}" type="pres">
      <dgm:prSet presAssocID="{EABD808D-E3C6-4E34-B932-4F28EB0ED694}" presName="node" presStyleLbl="node1" presStyleIdx="3" presStyleCnt="5">
        <dgm:presLayoutVars>
          <dgm:bulletEnabled val="1"/>
        </dgm:presLayoutVars>
      </dgm:prSet>
      <dgm:spPr/>
    </dgm:pt>
    <dgm:pt modelId="{7891DE79-1312-4349-8183-45B7AD89D581}" type="pres">
      <dgm:prSet presAssocID="{357E97E4-38D4-470F-8FF8-0E2C9BB7A262}" presName="sibTrans" presStyleCnt="0"/>
      <dgm:spPr/>
    </dgm:pt>
    <dgm:pt modelId="{EC24FB9A-01C9-4F70-8175-B8E0B0AE7B18}" type="pres">
      <dgm:prSet presAssocID="{C738BE0E-9C8C-407A-BCEE-5E5860A5988D}" presName="node" presStyleLbl="node1" presStyleIdx="4" presStyleCnt="5">
        <dgm:presLayoutVars>
          <dgm:bulletEnabled val="1"/>
        </dgm:presLayoutVars>
      </dgm:prSet>
      <dgm:spPr/>
    </dgm:pt>
  </dgm:ptLst>
  <dgm:cxnLst>
    <dgm:cxn modelId="{6AF0A205-6ACC-462B-A569-286735E29E46}" srcId="{CE5B7726-659E-4628-87A8-59DAB4B77C87}" destId="{82B6B377-8EF4-494F-BCEB-5BF21A06F715}" srcOrd="0" destOrd="0" parTransId="{1EEC5150-6914-445A-9369-119145B178C6}" sibTransId="{766DD1FF-2EF3-48A7-8CFF-6AF9BBCABB45}"/>
    <dgm:cxn modelId="{729A2B08-70EB-44AB-BF15-BBDFCC0FFA12}" srcId="{CE5B7726-659E-4628-87A8-59DAB4B77C87}" destId="{9A1730A0-090E-4F15-924C-A10171D54735}" srcOrd="2" destOrd="0" parTransId="{5E9FFFCC-B17D-49B4-8923-90D22691F1E9}" sibTransId="{05973036-EAAE-4DC3-A021-6037D0FC3855}"/>
    <dgm:cxn modelId="{1B331D1E-6ECE-4F8B-BE07-C35400A5C510}" type="presOf" srcId="{82B6B377-8EF4-494F-BCEB-5BF21A06F715}" destId="{47D31E0F-A482-4AE9-BB02-AA4FF62E73A5}" srcOrd="0" destOrd="0" presId="urn:microsoft.com/office/officeart/2005/8/layout/default"/>
    <dgm:cxn modelId="{B7FB0B2B-D0ED-4F2A-A6F4-A25269E69E88}" srcId="{CE5B7726-659E-4628-87A8-59DAB4B77C87}" destId="{13FEED21-146D-4125-855F-344578C1BBAE}" srcOrd="1" destOrd="0" parTransId="{6D949815-201A-4EE0-8BC4-BAC8FE0A2948}" sibTransId="{40655041-26DC-414E-8595-B860E555B3CD}"/>
    <dgm:cxn modelId="{40971B4F-56B5-48DA-A422-42790F0F1F0D}" type="presOf" srcId="{9A1730A0-090E-4F15-924C-A10171D54735}" destId="{20E57095-C1A8-4DC5-B575-58B52A775C48}" srcOrd="0" destOrd="0" presId="urn:microsoft.com/office/officeart/2005/8/layout/default"/>
    <dgm:cxn modelId="{A4B16F68-5A94-4881-A85C-11B89A92D582}" type="presOf" srcId="{C738BE0E-9C8C-407A-BCEE-5E5860A5988D}" destId="{EC24FB9A-01C9-4F70-8175-B8E0B0AE7B18}" srcOrd="0" destOrd="0" presId="urn:microsoft.com/office/officeart/2005/8/layout/default"/>
    <dgm:cxn modelId="{F659516F-9740-4D46-B3B2-D5F9BC633CC4}" type="presOf" srcId="{13FEED21-146D-4125-855F-344578C1BBAE}" destId="{F344812D-8E5C-4A23-A7EF-790F3DFAB422}" srcOrd="0" destOrd="0" presId="urn:microsoft.com/office/officeart/2005/8/layout/default"/>
    <dgm:cxn modelId="{FBE9EE72-CA62-4C31-99E5-9DFA3506175D}" srcId="{CE5B7726-659E-4628-87A8-59DAB4B77C87}" destId="{C738BE0E-9C8C-407A-BCEE-5E5860A5988D}" srcOrd="4" destOrd="0" parTransId="{A364CFE3-5C6E-48D8-8D25-DFCD9A1F9676}" sibTransId="{A51E8180-FF3F-4BB0-B5AF-2976D810B139}"/>
    <dgm:cxn modelId="{795C757F-C743-4BB9-ADF7-D76622D7C953}" srcId="{CE5B7726-659E-4628-87A8-59DAB4B77C87}" destId="{EABD808D-E3C6-4E34-B932-4F28EB0ED694}" srcOrd="3" destOrd="0" parTransId="{EA4A2F1C-97C5-432B-BD60-0750B7C7998A}" sibTransId="{357E97E4-38D4-470F-8FF8-0E2C9BB7A262}"/>
    <dgm:cxn modelId="{ACA3F588-489F-4678-92DC-5AF6C5E83C9E}" type="presOf" srcId="{EABD808D-E3C6-4E34-B932-4F28EB0ED694}" destId="{9504CE4F-0E53-4BFC-81BA-40A000D1D7CE}" srcOrd="0" destOrd="0" presId="urn:microsoft.com/office/officeart/2005/8/layout/default"/>
    <dgm:cxn modelId="{5C7DC2F0-DE38-4B73-9DB2-376B4B78300D}" type="presOf" srcId="{CE5B7726-659E-4628-87A8-59DAB4B77C87}" destId="{0FB3B1FC-7EA5-4269-B696-C2142D80C31F}" srcOrd="0" destOrd="0" presId="urn:microsoft.com/office/officeart/2005/8/layout/default"/>
    <dgm:cxn modelId="{5B29EDB5-8D3A-49F6-9692-527459C0B131}" type="presParOf" srcId="{0FB3B1FC-7EA5-4269-B696-C2142D80C31F}" destId="{47D31E0F-A482-4AE9-BB02-AA4FF62E73A5}" srcOrd="0" destOrd="0" presId="urn:microsoft.com/office/officeart/2005/8/layout/default"/>
    <dgm:cxn modelId="{F33A3DCF-46FA-4992-A573-ECB568741878}" type="presParOf" srcId="{0FB3B1FC-7EA5-4269-B696-C2142D80C31F}" destId="{50370539-0DC8-41CF-BC15-9828C1D2A45E}" srcOrd="1" destOrd="0" presId="urn:microsoft.com/office/officeart/2005/8/layout/default"/>
    <dgm:cxn modelId="{D50BE9A1-9A1E-4C6A-92A2-A1D6DDB11F01}" type="presParOf" srcId="{0FB3B1FC-7EA5-4269-B696-C2142D80C31F}" destId="{F344812D-8E5C-4A23-A7EF-790F3DFAB422}" srcOrd="2" destOrd="0" presId="urn:microsoft.com/office/officeart/2005/8/layout/default"/>
    <dgm:cxn modelId="{BA5E4944-27A5-466A-B6FE-BD4CCABA8154}" type="presParOf" srcId="{0FB3B1FC-7EA5-4269-B696-C2142D80C31F}" destId="{C4AA1B66-08EF-4987-B690-C9FE439DC682}" srcOrd="3" destOrd="0" presId="urn:microsoft.com/office/officeart/2005/8/layout/default"/>
    <dgm:cxn modelId="{D5AFDDBC-C706-4EEC-B765-C11E976B755B}" type="presParOf" srcId="{0FB3B1FC-7EA5-4269-B696-C2142D80C31F}" destId="{20E57095-C1A8-4DC5-B575-58B52A775C48}" srcOrd="4" destOrd="0" presId="urn:microsoft.com/office/officeart/2005/8/layout/default"/>
    <dgm:cxn modelId="{D5824E66-0A53-4226-876C-790D8EC407A2}" type="presParOf" srcId="{0FB3B1FC-7EA5-4269-B696-C2142D80C31F}" destId="{E1C82A67-AC03-49F2-B00E-65E19846ED88}" srcOrd="5" destOrd="0" presId="urn:microsoft.com/office/officeart/2005/8/layout/default"/>
    <dgm:cxn modelId="{22DFA0CA-E083-42AB-B0F3-EE9ABF080604}" type="presParOf" srcId="{0FB3B1FC-7EA5-4269-B696-C2142D80C31F}" destId="{9504CE4F-0E53-4BFC-81BA-40A000D1D7CE}" srcOrd="6" destOrd="0" presId="urn:microsoft.com/office/officeart/2005/8/layout/default"/>
    <dgm:cxn modelId="{3C458561-DE7D-4EF0-866E-BF64AAEEC594}" type="presParOf" srcId="{0FB3B1FC-7EA5-4269-B696-C2142D80C31F}" destId="{7891DE79-1312-4349-8183-45B7AD89D581}" srcOrd="7" destOrd="0" presId="urn:microsoft.com/office/officeart/2005/8/layout/default"/>
    <dgm:cxn modelId="{BF8CBCFB-1094-4E97-A423-FB9EA3691553}" type="presParOf" srcId="{0FB3B1FC-7EA5-4269-B696-C2142D80C31F}" destId="{EC24FB9A-01C9-4F70-8175-B8E0B0AE7B1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3AAAF-DB23-4434-AE2E-215A49BA91E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98B6D0-F285-4334-AA43-D1151EF4D3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Assists with patient triage &amp; reducing barriers to accessing medication 7 days a week</a:t>
          </a:r>
        </a:p>
      </dgm:t>
    </dgm:pt>
    <dgm:pt modelId="{EDAD9460-DE10-4B31-B883-A2D6A6F6C049}" type="parTrans" cxnId="{9E0D685B-B97D-45F8-9C98-7E7F9170639F}">
      <dgm:prSet/>
      <dgm:spPr/>
      <dgm:t>
        <a:bodyPr/>
        <a:lstStyle/>
        <a:p>
          <a:endParaRPr lang="en-US"/>
        </a:p>
      </dgm:t>
    </dgm:pt>
    <dgm:pt modelId="{769CFBA6-4CED-4302-A05A-CC3E445103B4}" type="sibTrans" cxnId="{9E0D685B-B97D-45F8-9C98-7E7F9170639F}">
      <dgm:prSet/>
      <dgm:spPr/>
      <dgm:t>
        <a:bodyPr/>
        <a:lstStyle/>
        <a:p>
          <a:endParaRPr lang="en-US"/>
        </a:p>
      </dgm:t>
    </dgm:pt>
    <dgm:pt modelId="{B4045DAE-435F-4017-B1A9-A905F3E8F0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Reaches out to patient within 72 hours </a:t>
          </a:r>
          <a:r>
            <a:rPr lang="en-US" dirty="0">
              <a:latin typeface="Calibri Light" panose="020F0302020204030204"/>
            </a:rPr>
            <a:t>after their</a:t>
          </a:r>
          <a:r>
            <a:rPr lang="en-US" dirty="0"/>
            <a:t> first visit to facilitate linkage to care </a:t>
          </a:r>
        </a:p>
      </dgm:t>
    </dgm:pt>
    <dgm:pt modelId="{B953B277-9982-4316-9CB0-B6F2EB813DDD}" type="parTrans" cxnId="{2F08D42B-079B-441E-B339-617061C91B00}">
      <dgm:prSet/>
      <dgm:spPr/>
      <dgm:t>
        <a:bodyPr/>
        <a:lstStyle/>
        <a:p>
          <a:endParaRPr lang="en-US"/>
        </a:p>
      </dgm:t>
    </dgm:pt>
    <dgm:pt modelId="{A8D675AD-3367-4AA1-9F6E-466F59F33ED9}" type="sibTrans" cxnId="{2F08D42B-079B-441E-B339-617061C91B00}">
      <dgm:prSet/>
      <dgm:spPr/>
      <dgm:t>
        <a:bodyPr/>
        <a:lstStyle/>
        <a:p>
          <a:endParaRPr lang="en-US"/>
        </a:p>
      </dgm:t>
    </dgm:pt>
    <dgm:pt modelId="{B0C651EA-CDA3-4335-AB9E-8FD2529AB4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Will complete at least three outreach attempts to all patients via phone call, text, and/or email</a:t>
          </a:r>
          <a:r>
            <a:rPr lang="en-US">
              <a:latin typeface="Calibri Light" panose="020F0302020204030204"/>
            </a:rPr>
            <a:t> </a:t>
          </a:r>
          <a:r>
            <a:rPr lang="en-US"/>
            <a:t>(average 5-10 attempts)</a:t>
          </a:r>
        </a:p>
      </dgm:t>
    </dgm:pt>
    <dgm:pt modelId="{E956D16C-60A3-43A4-BE80-43BA25A45981}" type="parTrans" cxnId="{2AA3E4DE-F277-4832-8293-CFC5A3AADDDE}">
      <dgm:prSet/>
      <dgm:spPr/>
      <dgm:t>
        <a:bodyPr/>
        <a:lstStyle/>
        <a:p>
          <a:endParaRPr lang="en-US"/>
        </a:p>
      </dgm:t>
    </dgm:pt>
    <dgm:pt modelId="{A53E4643-6C09-43E1-A7C1-18156E158400}" type="sibTrans" cxnId="{2AA3E4DE-F277-4832-8293-CFC5A3AADDDE}">
      <dgm:prSet/>
      <dgm:spPr/>
      <dgm:t>
        <a:bodyPr/>
        <a:lstStyle/>
        <a:p>
          <a:endParaRPr lang="en-US"/>
        </a:p>
      </dgm:t>
    </dgm:pt>
    <dgm:pt modelId="{A078430C-FE50-4C84-9968-5D828E353E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 link patients to verified referral partners based on patient need and preference </a:t>
          </a:r>
        </a:p>
      </dgm:t>
    </dgm:pt>
    <dgm:pt modelId="{D2F3EF9D-AB47-4014-B7A4-146E702AFDB9}" type="parTrans" cxnId="{BBEC9237-5495-47AA-93C0-86492CC943AB}">
      <dgm:prSet/>
      <dgm:spPr/>
      <dgm:t>
        <a:bodyPr/>
        <a:lstStyle/>
        <a:p>
          <a:endParaRPr lang="en-US"/>
        </a:p>
      </dgm:t>
    </dgm:pt>
    <dgm:pt modelId="{60F8CBD0-2E2A-4695-9FF1-265CC1204A27}" type="sibTrans" cxnId="{BBEC9237-5495-47AA-93C0-86492CC943AB}">
      <dgm:prSet/>
      <dgm:spPr/>
      <dgm:t>
        <a:bodyPr/>
        <a:lstStyle/>
        <a:p>
          <a:endParaRPr lang="en-US"/>
        </a:p>
      </dgm:t>
    </dgm:pt>
    <dgm:pt modelId="{1FF1A971-F51D-482F-A5F4-B34FB03A74F7}" type="pres">
      <dgm:prSet presAssocID="{42A3AAAF-DB23-4434-AE2E-215A49BA91EF}" presName="root" presStyleCnt="0">
        <dgm:presLayoutVars>
          <dgm:dir/>
          <dgm:resizeHandles val="exact"/>
        </dgm:presLayoutVars>
      </dgm:prSet>
      <dgm:spPr/>
    </dgm:pt>
    <dgm:pt modelId="{2E825878-3923-4394-9843-1021FD3C8A76}" type="pres">
      <dgm:prSet presAssocID="{3398B6D0-F285-4334-AA43-D1151EF4D3E3}" presName="compNode" presStyleCnt="0"/>
      <dgm:spPr/>
    </dgm:pt>
    <dgm:pt modelId="{9E8E5393-707E-4D75-8973-DE4F612F4DB3}" type="pres">
      <dgm:prSet presAssocID="{3398B6D0-F285-4334-AA43-D1151EF4D3E3}" presName="bgRect" presStyleLbl="bgShp" presStyleIdx="0" presStyleCnt="4"/>
      <dgm:spPr/>
    </dgm:pt>
    <dgm:pt modelId="{2C0C3C89-7471-4DD7-BD42-35A47A735119}" type="pres">
      <dgm:prSet presAssocID="{3398B6D0-F285-4334-AA43-D1151EF4D3E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9E8B470-6FAC-4C2D-ABA8-8002BAB1355B}" type="pres">
      <dgm:prSet presAssocID="{3398B6D0-F285-4334-AA43-D1151EF4D3E3}" presName="spaceRect" presStyleCnt="0"/>
      <dgm:spPr/>
    </dgm:pt>
    <dgm:pt modelId="{2E59B60F-0BD8-4404-B56D-2329E280008E}" type="pres">
      <dgm:prSet presAssocID="{3398B6D0-F285-4334-AA43-D1151EF4D3E3}" presName="parTx" presStyleLbl="revTx" presStyleIdx="0" presStyleCnt="4" custLinFactNeighborY="-58303">
        <dgm:presLayoutVars>
          <dgm:chMax val="0"/>
          <dgm:chPref val="0"/>
        </dgm:presLayoutVars>
      </dgm:prSet>
      <dgm:spPr/>
    </dgm:pt>
    <dgm:pt modelId="{3AB3A68F-4FEA-457D-8446-933C2011BB16}" type="pres">
      <dgm:prSet presAssocID="{769CFBA6-4CED-4302-A05A-CC3E445103B4}" presName="sibTrans" presStyleCnt="0"/>
      <dgm:spPr/>
    </dgm:pt>
    <dgm:pt modelId="{F33077E6-B189-4CB6-A8D6-49053EA33BE0}" type="pres">
      <dgm:prSet presAssocID="{B4045DAE-435F-4017-B1A9-A905F3E8F047}" presName="compNode" presStyleCnt="0"/>
      <dgm:spPr/>
    </dgm:pt>
    <dgm:pt modelId="{A115EAF5-5B4C-470A-ABC9-99AB74EE231B}" type="pres">
      <dgm:prSet presAssocID="{B4045DAE-435F-4017-B1A9-A905F3E8F047}" presName="bgRect" presStyleLbl="bgShp" presStyleIdx="1" presStyleCnt="4"/>
      <dgm:spPr/>
    </dgm:pt>
    <dgm:pt modelId="{45BD903E-8CF5-4D11-B96F-68B917B654A6}" type="pres">
      <dgm:prSet presAssocID="{B4045DAE-435F-4017-B1A9-A905F3E8F0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A041851-E592-42B0-93E1-8EBD24949089}" type="pres">
      <dgm:prSet presAssocID="{B4045DAE-435F-4017-B1A9-A905F3E8F047}" presName="spaceRect" presStyleCnt="0"/>
      <dgm:spPr/>
    </dgm:pt>
    <dgm:pt modelId="{D995113F-CEC4-42F1-994B-6C4DA84D594D}" type="pres">
      <dgm:prSet presAssocID="{B4045DAE-435F-4017-B1A9-A905F3E8F047}" presName="parTx" presStyleLbl="revTx" presStyleIdx="1" presStyleCnt="4">
        <dgm:presLayoutVars>
          <dgm:chMax val="0"/>
          <dgm:chPref val="0"/>
        </dgm:presLayoutVars>
      </dgm:prSet>
      <dgm:spPr/>
    </dgm:pt>
    <dgm:pt modelId="{B0042CB0-0682-4AE8-A9D7-191FF71ED5BE}" type="pres">
      <dgm:prSet presAssocID="{A8D675AD-3367-4AA1-9F6E-466F59F33ED9}" presName="sibTrans" presStyleCnt="0"/>
      <dgm:spPr/>
    </dgm:pt>
    <dgm:pt modelId="{F8A09C40-C37E-41AA-BA9A-1A37A1B0F301}" type="pres">
      <dgm:prSet presAssocID="{B0C651EA-CDA3-4335-AB9E-8FD2529AB48E}" presName="compNode" presStyleCnt="0"/>
      <dgm:spPr/>
    </dgm:pt>
    <dgm:pt modelId="{249C9DF5-AEDF-4BD2-ABFF-DC0E688152CC}" type="pres">
      <dgm:prSet presAssocID="{B0C651EA-CDA3-4335-AB9E-8FD2529AB48E}" presName="bgRect" presStyleLbl="bgShp" presStyleIdx="2" presStyleCnt="4"/>
      <dgm:spPr/>
    </dgm:pt>
    <dgm:pt modelId="{E4A4246E-E50A-4AAA-B512-2BFAEF7615FD}" type="pres">
      <dgm:prSet presAssocID="{B0C651EA-CDA3-4335-AB9E-8FD2529AB48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5FCF562-A6D4-4D0E-A97F-BF9139350A18}" type="pres">
      <dgm:prSet presAssocID="{B0C651EA-CDA3-4335-AB9E-8FD2529AB48E}" presName="spaceRect" presStyleCnt="0"/>
      <dgm:spPr/>
    </dgm:pt>
    <dgm:pt modelId="{4661CF5C-9472-4347-ADCD-8D03F2401648}" type="pres">
      <dgm:prSet presAssocID="{B0C651EA-CDA3-4335-AB9E-8FD2529AB48E}" presName="parTx" presStyleLbl="revTx" presStyleIdx="2" presStyleCnt="4">
        <dgm:presLayoutVars>
          <dgm:chMax val="0"/>
          <dgm:chPref val="0"/>
        </dgm:presLayoutVars>
      </dgm:prSet>
      <dgm:spPr/>
    </dgm:pt>
    <dgm:pt modelId="{C50EFFC8-5A10-4B0B-BA0E-6F9FC641B6B0}" type="pres">
      <dgm:prSet presAssocID="{A53E4643-6C09-43E1-A7C1-18156E158400}" presName="sibTrans" presStyleCnt="0"/>
      <dgm:spPr/>
    </dgm:pt>
    <dgm:pt modelId="{124FFC0C-B302-4A5D-A1D7-EB46A6BA5A4F}" type="pres">
      <dgm:prSet presAssocID="{A078430C-FE50-4C84-9968-5D828E353ECE}" presName="compNode" presStyleCnt="0"/>
      <dgm:spPr/>
    </dgm:pt>
    <dgm:pt modelId="{17D39B00-A088-4C77-9ADB-866244732048}" type="pres">
      <dgm:prSet presAssocID="{A078430C-FE50-4C84-9968-5D828E353ECE}" presName="bgRect" presStyleLbl="bgShp" presStyleIdx="3" presStyleCnt="4"/>
      <dgm:spPr/>
    </dgm:pt>
    <dgm:pt modelId="{5A983C72-5B25-4117-9BF0-952CEBEC15EA}" type="pres">
      <dgm:prSet presAssocID="{A078430C-FE50-4C84-9968-5D828E353E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DF6E9173-BB2E-4527-B529-506599CBB8D0}" type="pres">
      <dgm:prSet presAssocID="{A078430C-FE50-4C84-9968-5D828E353ECE}" presName="spaceRect" presStyleCnt="0"/>
      <dgm:spPr/>
    </dgm:pt>
    <dgm:pt modelId="{DEA8E38B-337A-4326-9EFD-354154300560}" type="pres">
      <dgm:prSet presAssocID="{A078430C-FE50-4C84-9968-5D828E353EC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F08D42B-079B-441E-B339-617061C91B00}" srcId="{42A3AAAF-DB23-4434-AE2E-215A49BA91EF}" destId="{B4045DAE-435F-4017-B1A9-A905F3E8F047}" srcOrd="1" destOrd="0" parTransId="{B953B277-9982-4316-9CB0-B6F2EB813DDD}" sibTransId="{A8D675AD-3367-4AA1-9F6E-466F59F33ED9}"/>
    <dgm:cxn modelId="{BBEC9237-5495-47AA-93C0-86492CC943AB}" srcId="{42A3AAAF-DB23-4434-AE2E-215A49BA91EF}" destId="{A078430C-FE50-4C84-9968-5D828E353ECE}" srcOrd="3" destOrd="0" parTransId="{D2F3EF9D-AB47-4014-B7A4-146E702AFDB9}" sibTransId="{60F8CBD0-2E2A-4695-9FF1-265CC1204A27}"/>
    <dgm:cxn modelId="{9E0D685B-B97D-45F8-9C98-7E7F9170639F}" srcId="{42A3AAAF-DB23-4434-AE2E-215A49BA91EF}" destId="{3398B6D0-F285-4334-AA43-D1151EF4D3E3}" srcOrd="0" destOrd="0" parTransId="{EDAD9460-DE10-4B31-B883-A2D6A6F6C049}" sibTransId="{769CFBA6-4CED-4302-A05A-CC3E445103B4}"/>
    <dgm:cxn modelId="{1ABE6576-F743-4A70-A7E2-F7B911D4AC93}" type="presOf" srcId="{B0C651EA-CDA3-4335-AB9E-8FD2529AB48E}" destId="{4661CF5C-9472-4347-ADCD-8D03F2401648}" srcOrd="0" destOrd="0" presId="urn:microsoft.com/office/officeart/2018/2/layout/IconVerticalSolidList"/>
    <dgm:cxn modelId="{F6547E9F-916A-459E-A682-ECA180C0EED7}" type="presOf" srcId="{42A3AAAF-DB23-4434-AE2E-215A49BA91EF}" destId="{1FF1A971-F51D-482F-A5F4-B34FB03A74F7}" srcOrd="0" destOrd="0" presId="urn:microsoft.com/office/officeart/2018/2/layout/IconVerticalSolidList"/>
    <dgm:cxn modelId="{3B7D27C8-5B0D-4171-B735-1591F097C3D7}" type="presOf" srcId="{3398B6D0-F285-4334-AA43-D1151EF4D3E3}" destId="{2E59B60F-0BD8-4404-B56D-2329E280008E}" srcOrd="0" destOrd="0" presId="urn:microsoft.com/office/officeart/2018/2/layout/IconVerticalSolidList"/>
    <dgm:cxn modelId="{B96D2FDD-5F8C-41C3-99C1-8C5873D1DBE4}" type="presOf" srcId="{B4045DAE-435F-4017-B1A9-A905F3E8F047}" destId="{D995113F-CEC4-42F1-994B-6C4DA84D594D}" srcOrd="0" destOrd="0" presId="urn:microsoft.com/office/officeart/2018/2/layout/IconVerticalSolidList"/>
    <dgm:cxn modelId="{2AA3E4DE-F277-4832-8293-CFC5A3AADDDE}" srcId="{42A3AAAF-DB23-4434-AE2E-215A49BA91EF}" destId="{B0C651EA-CDA3-4335-AB9E-8FD2529AB48E}" srcOrd="2" destOrd="0" parTransId="{E956D16C-60A3-43A4-BE80-43BA25A45981}" sibTransId="{A53E4643-6C09-43E1-A7C1-18156E158400}"/>
    <dgm:cxn modelId="{0557DEFC-4019-4983-915E-1E0617F433AA}" type="presOf" srcId="{A078430C-FE50-4C84-9968-5D828E353ECE}" destId="{DEA8E38B-337A-4326-9EFD-354154300560}" srcOrd="0" destOrd="0" presId="urn:microsoft.com/office/officeart/2018/2/layout/IconVerticalSolidList"/>
    <dgm:cxn modelId="{D96A1660-C2D6-4539-B86B-72F0B350D61B}" type="presParOf" srcId="{1FF1A971-F51D-482F-A5F4-B34FB03A74F7}" destId="{2E825878-3923-4394-9843-1021FD3C8A76}" srcOrd="0" destOrd="0" presId="urn:microsoft.com/office/officeart/2018/2/layout/IconVerticalSolidList"/>
    <dgm:cxn modelId="{E8508504-2DA6-4C8D-9DBA-F76BCCD62529}" type="presParOf" srcId="{2E825878-3923-4394-9843-1021FD3C8A76}" destId="{9E8E5393-707E-4D75-8973-DE4F612F4DB3}" srcOrd="0" destOrd="0" presId="urn:microsoft.com/office/officeart/2018/2/layout/IconVerticalSolidList"/>
    <dgm:cxn modelId="{AD15D406-096B-4B10-85D0-4536E897A87C}" type="presParOf" srcId="{2E825878-3923-4394-9843-1021FD3C8A76}" destId="{2C0C3C89-7471-4DD7-BD42-35A47A735119}" srcOrd="1" destOrd="0" presId="urn:microsoft.com/office/officeart/2018/2/layout/IconVerticalSolidList"/>
    <dgm:cxn modelId="{EF2F8A1D-6D76-4CD1-9A15-A57776EE2C29}" type="presParOf" srcId="{2E825878-3923-4394-9843-1021FD3C8A76}" destId="{49E8B470-6FAC-4C2D-ABA8-8002BAB1355B}" srcOrd="2" destOrd="0" presId="urn:microsoft.com/office/officeart/2018/2/layout/IconVerticalSolidList"/>
    <dgm:cxn modelId="{015B0AD7-FA61-42C2-96B4-21B8FC3F0C8A}" type="presParOf" srcId="{2E825878-3923-4394-9843-1021FD3C8A76}" destId="{2E59B60F-0BD8-4404-B56D-2329E280008E}" srcOrd="3" destOrd="0" presId="urn:microsoft.com/office/officeart/2018/2/layout/IconVerticalSolidList"/>
    <dgm:cxn modelId="{AA484BE5-845B-4070-8E4E-65E7A4C9BB3C}" type="presParOf" srcId="{1FF1A971-F51D-482F-A5F4-B34FB03A74F7}" destId="{3AB3A68F-4FEA-457D-8446-933C2011BB16}" srcOrd="1" destOrd="0" presId="urn:microsoft.com/office/officeart/2018/2/layout/IconVerticalSolidList"/>
    <dgm:cxn modelId="{F85DB531-0B5B-465B-A973-8D721B4B759F}" type="presParOf" srcId="{1FF1A971-F51D-482F-A5F4-B34FB03A74F7}" destId="{F33077E6-B189-4CB6-A8D6-49053EA33BE0}" srcOrd="2" destOrd="0" presId="urn:microsoft.com/office/officeart/2018/2/layout/IconVerticalSolidList"/>
    <dgm:cxn modelId="{8F7BB358-7C79-4AA2-A4F8-7F5B51820D02}" type="presParOf" srcId="{F33077E6-B189-4CB6-A8D6-49053EA33BE0}" destId="{A115EAF5-5B4C-470A-ABC9-99AB74EE231B}" srcOrd="0" destOrd="0" presId="urn:microsoft.com/office/officeart/2018/2/layout/IconVerticalSolidList"/>
    <dgm:cxn modelId="{5AEEA491-2F77-485E-A58C-CB17AB01A0C6}" type="presParOf" srcId="{F33077E6-B189-4CB6-A8D6-49053EA33BE0}" destId="{45BD903E-8CF5-4D11-B96F-68B917B654A6}" srcOrd="1" destOrd="0" presId="urn:microsoft.com/office/officeart/2018/2/layout/IconVerticalSolidList"/>
    <dgm:cxn modelId="{A4413D37-9A1D-4014-9ADC-DC092DDD232E}" type="presParOf" srcId="{F33077E6-B189-4CB6-A8D6-49053EA33BE0}" destId="{FA041851-E592-42B0-93E1-8EBD24949089}" srcOrd="2" destOrd="0" presId="urn:microsoft.com/office/officeart/2018/2/layout/IconVerticalSolidList"/>
    <dgm:cxn modelId="{C11E5E35-0599-4455-A72F-16A6575DF717}" type="presParOf" srcId="{F33077E6-B189-4CB6-A8D6-49053EA33BE0}" destId="{D995113F-CEC4-42F1-994B-6C4DA84D594D}" srcOrd="3" destOrd="0" presId="urn:microsoft.com/office/officeart/2018/2/layout/IconVerticalSolidList"/>
    <dgm:cxn modelId="{F0568668-A95B-4D51-AE6C-DF9DAFE5ED27}" type="presParOf" srcId="{1FF1A971-F51D-482F-A5F4-B34FB03A74F7}" destId="{B0042CB0-0682-4AE8-A9D7-191FF71ED5BE}" srcOrd="3" destOrd="0" presId="urn:microsoft.com/office/officeart/2018/2/layout/IconVerticalSolidList"/>
    <dgm:cxn modelId="{4E8B273D-8C49-4226-AA8A-34C2A8F63D64}" type="presParOf" srcId="{1FF1A971-F51D-482F-A5F4-B34FB03A74F7}" destId="{F8A09C40-C37E-41AA-BA9A-1A37A1B0F301}" srcOrd="4" destOrd="0" presId="urn:microsoft.com/office/officeart/2018/2/layout/IconVerticalSolidList"/>
    <dgm:cxn modelId="{30D4154D-7EF8-4250-A970-BA3FC7834A37}" type="presParOf" srcId="{F8A09C40-C37E-41AA-BA9A-1A37A1B0F301}" destId="{249C9DF5-AEDF-4BD2-ABFF-DC0E688152CC}" srcOrd="0" destOrd="0" presId="urn:microsoft.com/office/officeart/2018/2/layout/IconVerticalSolidList"/>
    <dgm:cxn modelId="{DF037D91-192A-4703-B628-2AB81E6FC8F8}" type="presParOf" srcId="{F8A09C40-C37E-41AA-BA9A-1A37A1B0F301}" destId="{E4A4246E-E50A-4AAA-B512-2BFAEF7615FD}" srcOrd="1" destOrd="0" presId="urn:microsoft.com/office/officeart/2018/2/layout/IconVerticalSolidList"/>
    <dgm:cxn modelId="{86362A57-4021-41CF-8D8C-AAF6B34242D3}" type="presParOf" srcId="{F8A09C40-C37E-41AA-BA9A-1A37A1B0F301}" destId="{05FCF562-A6D4-4D0E-A97F-BF9139350A18}" srcOrd="2" destOrd="0" presId="urn:microsoft.com/office/officeart/2018/2/layout/IconVerticalSolidList"/>
    <dgm:cxn modelId="{3EA47DAC-C6C4-4481-902B-55945ABF721E}" type="presParOf" srcId="{F8A09C40-C37E-41AA-BA9A-1A37A1B0F301}" destId="{4661CF5C-9472-4347-ADCD-8D03F2401648}" srcOrd="3" destOrd="0" presId="urn:microsoft.com/office/officeart/2018/2/layout/IconVerticalSolidList"/>
    <dgm:cxn modelId="{78DED013-9E13-46CA-8A8E-DC4808378703}" type="presParOf" srcId="{1FF1A971-F51D-482F-A5F4-B34FB03A74F7}" destId="{C50EFFC8-5A10-4B0B-BA0E-6F9FC641B6B0}" srcOrd="5" destOrd="0" presId="urn:microsoft.com/office/officeart/2018/2/layout/IconVerticalSolidList"/>
    <dgm:cxn modelId="{FDEA9D04-F2FC-4068-A51A-BFD19901901C}" type="presParOf" srcId="{1FF1A971-F51D-482F-A5F4-B34FB03A74F7}" destId="{124FFC0C-B302-4A5D-A1D7-EB46A6BA5A4F}" srcOrd="6" destOrd="0" presId="urn:microsoft.com/office/officeart/2018/2/layout/IconVerticalSolidList"/>
    <dgm:cxn modelId="{2F61CABC-2E65-4D86-9D3C-5E46399B8E58}" type="presParOf" srcId="{124FFC0C-B302-4A5D-A1D7-EB46A6BA5A4F}" destId="{17D39B00-A088-4C77-9ADB-866244732048}" srcOrd="0" destOrd="0" presId="urn:microsoft.com/office/officeart/2018/2/layout/IconVerticalSolidList"/>
    <dgm:cxn modelId="{AB4124A8-444B-4226-91B6-9720D8F567F3}" type="presParOf" srcId="{124FFC0C-B302-4A5D-A1D7-EB46A6BA5A4F}" destId="{5A983C72-5B25-4117-9BF0-952CEBEC15EA}" srcOrd="1" destOrd="0" presId="urn:microsoft.com/office/officeart/2018/2/layout/IconVerticalSolidList"/>
    <dgm:cxn modelId="{D32C55C4-38AA-4B5C-9759-3BDDA27AF897}" type="presParOf" srcId="{124FFC0C-B302-4A5D-A1D7-EB46A6BA5A4F}" destId="{DF6E9173-BB2E-4527-B529-506599CBB8D0}" srcOrd="2" destOrd="0" presId="urn:microsoft.com/office/officeart/2018/2/layout/IconVerticalSolidList"/>
    <dgm:cxn modelId="{4146CEE1-9836-4182-BD2F-55F91E4A6CEF}" type="presParOf" srcId="{124FFC0C-B302-4A5D-A1D7-EB46A6BA5A4F}" destId="{DEA8E38B-337A-4326-9EFD-3541543005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FB72B0-663C-463C-838D-A29C06932B71}" type="doc">
      <dgm:prSet loTypeId="urn:microsoft.com/office/officeart/2005/8/layout/vList5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0D9274C6-7EDA-4554-9772-61BD804389A8}">
      <dgm:prSet/>
      <dgm:spPr/>
      <dgm:t>
        <a:bodyPr/>
        <a:lstStyle/>
        <a:p>
          <a:r>
            <a:rPr lang="en-US" b="0" i="0"/>
            <a:t>People's lives are complex</a:t>
          </a:r>
          <a:endParaRPr lang="en-US"/>
        </a:p>
      </dgm:t>
    </dgm:pt>
    <dgm:pt modelId="{8565B9FA-6967-48AD-A722-7F32ACC10338}" type="parTrans" cxnId="{9D7BBAD4-CACF-43C4-8D90-2D88FBAF1217}">
      <dgm:prSet/>
      <dgm:spPr/>
      <dgm:t>
        <a:bodyPr/>
        <a:lstStyle/>
        <a:p>
          <a:endParaRPr lang="en-US"/>
        </a:p>
      </dgm:t>
    </dgm:pt>
    <dgm:pt modelId="{375A9285-BD2B-4BB6-82F4-2990A2FECF39}" type="sibTrans" cxnId="{9D7BBAD4-CACF-43C4-8D90-2D88FBAF1217}">
      <dgm:prSet/>
      <dgm:spPr/>
      <dgm:t>
        <a:bodyPr/>
        <a:lstStyle/>
        <a:p>
          <a:endParaRPr lang="en-US"/>
        </a:p>
      </dgm:t>
    </dgm:pt>
    <dgm:pt modelId="{A1B731C0-67C2-4DC1-8753-6CBEE82FF664}">
      <dgm:prSet/>
      <dgm:spPr/>
      <dgm:t>
        <a:bodyPr/>
        <a:lstStyle/>
        <a:p>
          <a:r>
            <a:rPr lang="en-US" b="0" i="0"/>
            <a:t>Boundaries</a:t>
          </a:r>
          <a:endParaRPr lang="en-US"/>
        </a:p>
      </dgm:t>
    </dgm:pt>
    <dgm:pt modelId="{012FB446-901B-4131-8FF1-90518BA65548}" type="parTrans" cxnId="{DE7ED619-84C2-450A-A43E-26C5E87713C5}">
      <dgm:prSet/>
      <dgm:spPr/>
      <dgm:t>
        <a:bodyPr/>
        <a:lstStyle/>
        <a:p>
          <a:endParaRPr lang="en-US"/>
        </a:p>
      </dgm:t>
    </dgm:pt>
    <dgm:pt modelId="{53FB5C1E-B442-4406-BE8A-71DA07AD9BDE}" type="sibTrans" cxnId="{DE7ED619-84C2-450A-A43E-26C5E87713C5}">
      <dgm:prSet/>
      <dgm:spPr/>
      <dgm:t>
        <a:bodyPr/>
        <a:lstStyle/>
        <a:p>
          <a:endParaRPr lang="en-US"/>
        </a:p>
      </dgm:t>
    </dgm:pt>
    <dgm:pt modelId="{CD753025-DD27-461F-BBC0-50ACBD9609F9}">
      <dgm:prSet/>
      <dgm:spPr/>
      <dgm:t>
        <a:bodyPr/>
        <a:lstStyle/>
        <a:p>
          <a:r>
            <a:rPr lang="en-US" b="0" i="0"/>
            <a:t>Wait 72 hours for follow up phone calls</a:t>
          </a:r>
          <a:endParaRPr lang="en-US"/>
        </a:p>
      </dgm:t>
    </dgm:pt>
    <dgm:pt modelId="{E9A93CDD-FF7C-49C2-8ABA-DBA7AF8386EC}" type="parTrans" cxnId="{50A6F651-F77D-4A4A-9F67-0FAEFE0E17F0}">
      <dgm:prSet/>
      <dgm:spPr/>
      <dgm:t>
        <a:bodyPr/>
        <a:lstStyle/>
        <a:p>
          <a:endParaRPr lang="en-US"/>
        </a:p>
      </dgm:t>
    </dgm:pt>
    <dgm:pt modelId="{FA83EF12-E152-4C43-9C07-E6C7BC16E89F}" type="sibTrans" cxnId="{50A6F651-F77D-4A4A-9F67-0FAEFE0E17F0}">
      <dgm:prSet/>
      <dgm:spPr/>
      <dgm:t>
        <a:bodyPr/>
        <a:lstStyle/>
        <a:p>
          <a:endParaRPr lang="en-US"/>
        </a:p>
      </dgm:t>
    </dgm:pt>
    <dgm:pt modelId="{631667A9-2A76-4CE4-9D63-24B9545CFB36}">
      <dgm:prSet/>
      <dgm:spPr/>
      <dgm:t>
        <a:bodyPr/>
        <a:lstStyle/>
        <a:p>
          <a:r>
            <a:rPr lang="en-US" b="0" i="0"/>
            <a:t>Handoffs are important</a:t>
          </a:r>
          <a:endParaRPr lang="en-US"/>
        </a:p>
      </dgm:t>
    </dgm:pt>
    <dgm:pt modelId="{10BDA34A-899D-46E6-B085-661E4326652D}" type="parTrans" cxnId="{55CC8275-13FB-4F8A-A3FE-295D5FD2A303}">
      <dgm:prSet/>
      <dgm:spPr/>
      <dgm:t>
        <a:bodyPr/>
        <a:lstStyle/>
        <a:p>
          <a:endParaRPr lang="en-US"/>
        </a:p>
      </dgm:t>
    </dgm:pt>
    <dgm:pt modelId="{C18320B2-72F8-4996-B41F-3164A612F139}" type="sibTrans" cxnId="{55CC8275-13FB-4F8A-A3FE-295D5FD2A303}">
      <dgm:prSet/>
      <dgm:spPr/>
      <dgm:t>
        <a:bodyPr/>
        <a:lstStyle/>
        <a:p>
          <a:endParaRPr lang="en-US"/>
        </a:p>
      </dgm:t>
    </dgm:pt>
    <dgm:pt modelId="{32E78364-F20D-49FA-87FD-31B42B421749}">
      <dgm:prSet/>
      <dgm:spPr/>
      <dgm:t>
        <a:bodyPr/>
        <a:lstStyle/>
        <a:p>
          <a:r>
            <a:rPr lang="en-US" b="0" i="0"/>
            <a:t>QI and Multidisciplinary Discussion</a:t>
          </a:r>
          <a:endParaRPr lang="en-US"/>
        </a:p>
      </dgm:t>
    </dgm:pt>
    <dgm:pt modelId="{07035F66-E9B2-48AA-A816-6CFC1892A97A}" type="parTrans" cxnId="{16F5B499-9A63-4F24-9707-1D5101C36978}">
      <dgm:prSet/>
      <dgm:spPr/>
      <dgm:t>
        <a:bodyPr/>
        <a:lstStyle/>
        <a:p>
          <a:endParaRPr lang="en-US"/>
        </a:p>
      </dgm:t>
    </dgm:pt>
    <dgm:pt modelId="{C70914FC-7CE0-4E42-B238-49A915ADE46A}" type="sibTrans" cxnId="{16F5B499-9A63-4F24-9707-1D5101C36978}">
      <dgm:prSet/>
      <dgm:spPr/>
      <dgm:t>
        <a:bodyPr/>
        <a:lstStyle/>
        <a:p>
          <a:endParaRPr lang="en-US"/>
        </a:p>
      </dgm:t>
    </dgm:pt>
    <dgm:pt modelId="{8222E7A8-98DB-4ABB-87EA-B198D9EEF039}" type="pres">
      <dgm:prSet presAssocID="{48FB72B0-663C-463C-838D-A29C06932B71}" presName="Name0" presStyleCnt="0">
        <dgm:presLayoutVars>
          <dgm:dir/>
          <dgm:animLvl val="lvl"/>
          <dgm:resizeHandles val="exact"/>
        </dgm:presLayoutVars>
      </dgm:prSet>
      <dgm:spPr/>
    </dgm:pt>
    <dgm:pt modelId="{D0073B7C-8CB3-4917-B4A9-49E9CA4FE606}" type="pres">
      <dgm:prSet presAssocID="{0D9274C6-7EDA-4554-9772-61BD804389A8}" presName="linNode" presStyleCnt="0"/>
      <dgm:spPr/>
    </dgm:pt>
    <dgm:pt modelId="{FA69FE73-E39E-4658-8FE3-5BCDABAE73BB}" type="pres">
      <dgm:prSet presAssocID="{0D9274C6-7EDA-4554-9772-61BD804389A8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43E3E28F-B477-4550-8646-77CAE4F64120}" type="pres">
      <dgm:prSet presAssocID="{375A9285-BD2B-4BB6-82F4-2990A2FECF39}" presName="sp" presStyleCnt="0"/>
      <dgm:spPr/>
    </dgm:pt>
    <dgm:pt modelId="{10ADE0C4-7DF9-418C-8346-303B6BFACB07}" type="pres">
      <dgm:prSet presAssocID="{A1B731C0-67C2-4DC1-8753-6CBEE82FF664}" presName="linNode" presStyleCnt="0"/>
      <dgm:spPr/>
    </dgm:pt>
    <dgm:pt modelId="{3552A6DE-A9E6-4F8C-840A-F114FA6C2B66}" type="pres">
      <dgm:prSet presAssocID="{A1B731C0-67C2-4DC1-8753-6CBEE82FF66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AA9AF393-25C7-4EB7-B5DC-11AABB2A3C9E}" type="pres">
      <dgm:prSet presAssocID="{53FB5C1E-B442-4406-BE8A-71DA07AD9BDE}" presName="sp" presStyleCnt="0"/>
      <dgm:spPr/>
    </dgm:pt>
    <dgm:pt modelId="{5854051E-3BFC-43BE-A487-7EA4CCC96D94}" type="pres">
      <dgm:prSet presAssocID="{CD753025-DD27-461F-BBC0-50ACBD9609F9}" presName="linNode" presStyleCnt="0"/>
      <dgm:spPr/>
    </dgm:pt>
    <dgm:pt modelId="{54279897-FD75-439C-96EA-3E6AB12B4B56}" type="pres">
      <dgm:prSet presAssocID="{CD753025-DD27-461F-BBC0-50ACBD9609F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4AF41D8-6B07-40B5-9F08-3A59DB0B69B0}" type="pres">
      <dgm:prSet presAssocID="{FA83EF12-E152-4C43-9C07-E6C7BC16E89F}" presName="sp" presStyleCnt="0"/>
      <dgm:spPr/>
    </dgm:pt>
    <dgm:pt modelId="{3C36A590-B54F-4D42-A3C6-C885859B98A5}" type="pres">
      <dgm:prSet presAssocID="{631667A9-2A76-4CE4-9D63-24B9545CFB36}" presName="linNode" presStyleCnt="0"/>
      <dgm:spPr/>
    </dgm:pt>
    <dgm:pt modelId="{6B097100-423B-4417-9AFA-0E20759D6A73}" type="pres">
      <dgm:prSet presAssocID="{631667A9-2A76-4CE4-9D63-24B9545CFB3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19A16AD1-EB06-4055-A23D-833E5008791B}" type="pres">
      <dgm:prSet presAssocID="{C18320B2-72F8-4996-B41F-3164A612F139}" presName="sp" presStyleCnt="0"/>
      <dgm:spPr/>
    </dgm:pt>
    <dgm:pt modelId="{711229BE-602E-4923-9964-2A903C4939DC}" type="pres">
      <dgm:prSet presAssocID="{32E78364-F20D-49FA-87FD-31B42B421749}" presName="linNode" presStyleCnt="0"/>
      <dgm:spPr/>
    </dgm:pt>
    <dgm:pt modelId="{0B7F32B4-033E-423E-ADC8-24BD4A7A87C0}" type="pres">
      <dgm:prSet presAssocID="{32E78364-F20D-49FA-87FD-31B42B421749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6E280212-D468-493C-AFB9-6278871CFAC7}" type="presOf" srcId="{631667A9-2A76-4CE4-9D63-24B9545CFB36}" destId="{6B097100-423B-4417-9AFA-0E20759D6A73}" srcOrd="0" destOrd="0" presId="urn:microsoft.com/office/officeart/2005/8/layout/vList5"/>
    <dgm:cxn modelId="{DE7ED619-84C2-450A-A43E-26C5E87713C5}" srcId="{48FB72B0-663C-463C-838D-A29C06932B71}" destId="{A1B731C0-67C2-4DC1-8753-6CBEE82FF664}" srcOrd="1" destOrd="0" parTransId="{012FB446-901B-4131-8FF1-90518BA65548}" sibTransId="{53FB5C1E-B442-4406-BE8A-71DA07AD9BDE}"/>
    <dgm:cxn modelId="{94682033-4794-466C-9D6B-529B064F4F5D}" type="presOf" srcId="{0D9274C6-7EDA-4554-9772-61BD804389A8}" destId="{FA69FE73-E39E-4658-8FE3-5BCDABAE73BB}" srcOrd="0" destOrd="0" presId="urn:microsoft.com/office/officeart/2005/8/layout/vList5"/>
    <dgm:cxn modelId="{BF76F53D-718B-47F1-AFD9-A722013CECEA}" type="presOf" srcId="{32E78364-F20D-49FA-87FD-31B42B421749}" destId="{0B7F32B4-033E-423E-ADC8-24BD4A7A87C0}" srcOrd="0" destOrd="0" presId="urn:microsoft.com/office/officeart/2005/8/layout/vList5"/>
    <dgm:cxn modelId="{50A6F651-F77D-4A4A-9F67-0FAEFE0E17F0}" srcId="{48FB72B0-663C-463C-838D-A29C06932B71}" destId="{CD753025-DD27-461F-BBC0-50ACBD9609F9}" srcOrd="2" destOrd="0" parTransId="{E9A93CDD-FF7C-49C2-8ABA-DBA7AF8386EC}" sibTransId="{FA83EF12-E152-4C43-9C07-E6C7BC16E89F}"/>
    <dgm:cxn modelId="{55CC8275-13FB-4F8A-A3FE-295D5FD2A303}" srcId="{48FB72B0-663C-463C-838D-A29C06932B71}" destId="{631667A9-2A76-4CE4-9D63-24B9545CFB36}" srcOrd="3" destOrd="0" parTransId="{10BDA34A-899D-46E6-B085-661E4326652D}" sibTransId="{C18320B2-72F8-4996-B41F-3164A612F139}"/>
    <dgm:cxn modelId="{C97D998B-5B6A-412B-8247-ABCD33F5C832}" type="presOf" srcId="{A1B731C0-67C2-4DC1-8753-6CBEE82FF664}" destId="{3552A6DE-A9E6-4F8C-840A-F114FA6C2B66}" srcOrd="0" destOrd="0" presId="urn:microsoft.com/office/officeart/2005/8/layout/vList5"/>
    <dgm:cxn modelId="{16F5B499-9A63-4F24-9707-1D5101C36978}" srcId="{48FB72B0-663C-463C-838D-A29C06932B71}" destId="{32E78364-F20D-49FA-87FD-31B42B421749}" srcOrd="4" destOrd="0" parTransId="{07035F66-E9B2-48AA-A816-6CFC1892A97A}" sibTransId="{C70914FC-7CE0-4E42-B238-49A915ADE46A}"/>
    <dgm:cxn modelId="{762751CC-D880-4F0B-A842-5F03A97D1859}" type="presOf" srcId="{CD753025-DD27-461F-BBC0-50ACBD9609F9}" destId="{54279897-FD75-439C-96EA-3E6AB12B4B56}" srcOrd="0" destOrd="0" presId="urn:microsoft.com/office/officeart/2005/8/layout/vList5"/>
    <dgm:cxn modelId="{9D7BBAD4-CACF-43C4-8D90-2D88FBAF1217}" srcId="{48FB72B0-663C-463C-838D-A29C06932B71}" destId="{0D9274C6-7EDA-4554-9772-61BD804389A8}" srcOrd="0" destOrd="0" parTransId="{8565B9FA-6967-48AD-A722-7F32ACC10338}" sibTransId="{375A9285-BD2B-4BB6-82F4-2990A2FECF39}"/>
    <dgm:cxn modelId="{4C69E9D4-8F8E-474D-A1E6-68A006879274}" type="presOf" srcId="{48FB72B0-663C-463C-838D-A29C06932B71}" destId="{8222E7A8-98DB-4ABB-87EA-B198D9EEF039}" srcOrd="0" destOrd="0" presId="urn:microsoft.com/office/officeart/2005/8/layout/vList5"/>
    <dgm:cxn modelId="{41DB8269-7DDA-4D92-86A6-39F158D01D13}" type="presParOf" srcId="{8222E7A8-98DB-4ABB-87EA-B198D9EEF039}" destId="{D0073B7C-8CB3-4917-B4A9-49E9CA4FE606}" srcOrd="0" destOrd="0" presId="urn:microsoft.com/office/officeart/2005/8/layout/vList5"/>
    <dgm:cxn modelId="{9930CDB8-0734-4242-A880-DD1B8D41D3DF}" type="presParOf" srcId="{D0073B7C-8CB3-4917-B4A9-49E9CA4FE606}" destId="{FA69FE73-E39E-4658-8FE3-5BCDABAE73BB}" srcOrd="0" destOrd="0" presId="urn:microsoft.com/office/officeart/2005/8/layout/vList5"/>
    <dgm:cxn modelId="{6F4040DF-6DA9-4BAC-B7E1-8308B92AC2F9}" type="presParOf" srcId="{8222E7A8-98DB-4ABB-87EA-B198D9EEF039}" destId="{43E3E28F-B477-4550-8646-77CAE4F64120}" srcOrd="1" destOrd="0" presId="urn:microsoft.com/office/officeart/2005/8/layout/vList5"/>
    <dgm:cxn modelId="{7C6316BA-3A5A-4B6B-8BE2-1AAFB238E405}" type="presParOf" srcId="{8222E7A8-98DB-4ABB-87EA-B198D9EEF039}" destId="{10ADE0C4-7DF9-418C-8346-303B6BFACB07}" srcOrd="2" destOrd="0" presId="urn:microsoft.com/office/officeart/2005/8/layout/vList5"/>
    <dgm:cxn modelId="{D0D3E829-BCF4-4181-8BEA-A1B5A94D660F}" type="presParOf" srcId="{10ADE0C4-7DF9-418C-8346-303B6BFACB07}" destId="{3552A6DE-A9E6-4F8C-840A-F114FA6C2B66}" srcOrd="0" destOrd="0" presId="urn:microsoft.com/office/officeart/2005/8/layout/vList5"/>
    <dgm:cxn modelId="{868D399E-B0A5-481C-88B9-0014E5F9B5A9}" type="presParOf" srcId="{8222E7A8-98DB-4ABB-87EA-B198D9EEF039}" destId="{AA9AF393-25C7-4EB7-B5DC-11AABB2A3C9E}" srcOrd="3" destOrd="0" presId="urn:microsoft.com/office/officeart/2005/8/layout/vList5"/>
    <dgm:cxn modelId="{D57C7B65-AB3D-4021-A10E-A03BB72AD702}" type="presParOf" srcId="{8222E7A8-98DB-4ABB-87EA-B198D9EEF039}" destId="{5854051E-3BFC-43BE-A487-7EA4CCC96D94}" srcOrd="4" destOrd="0" presId="urn:microsoft.com/office/officeart/2005/8/layout/vList5"/>
    <dgm:cxn modelId="{61C35898-036C-4690-A226-6EC507D0A563}" type="presParOf" srcId="{5854051E-3BFC-43BE-A487-7EA4CCC96D94}" destId="{54279897-FD75-439C-96EA-3E6AB12B4B56}" srcOrd="0" destOrd="0" presId="urn:microsoft.com/office/officeart/2005/8/layout/vList5"/>
    <dgm:cxn modelId="{24F85BC4-52EE-432F-8B62-90E0652A1FD2}" type="presParOf" srcId="{8222E7A8-98DB-4ABB-87EA-B198D9EEF039}" destId="{E4AF41D8-6B07-40B5-9F08-3A59DB0B69B0}" srcOrd="5" destOrd="0" presId="urn:microsoft.com/office/officeart/2005/8/layout/vList5"/>
    <dgm:cxn modelId="{3041BAA0-F543-4CC1-9957-ED81F1DF1F90}" type="presParOf" srcId="{8222E7A8-98DB-4ABB-87EA-B198D9EEF039}" destId="{3C36A590-B54F-4D42-A3C6-C885859B98A5}" srcOrd="6" destOrd="0" presId="urn:microsoft.com/office/officeart/2005/8/layout/vList5"/>
    <dgm:cxn modelId="{67C7426C-3839-4F1A-B459-C7C51253F2DC}" type="presParOf" srcId="{3C36A590-B54F-4D42-A3C6-C885859B98A5}" destId="{6B097100-423B-4417-9AFA-0E20759D6A73}" srcOrd="0" destOrd="0" presId="urn:microsoft.com/office/officeart/2005/8/layout/vList5"/>
    <dgm:cxn modelId="{5DEC5DE3-7CB6-4B42-8FB6-DC7286294E47}" type="presParOf" srcId="{8222E7A8-98DB-4ABB-87EA-B198D9EEF039}" destId="{19A16AD1-EB06-4055-A23D-833E5008791B}" srcOrd="7" destOrd="0" presId="urn:microsoft.com/office/officeart/2005/8/layout/vList5"/>
    <dgm:cxn modelId="{A15F11B2-6AFE-491E-A703-545BC6D627BC}" type="presParOf" srcId="{8222E7A8-98DB-4ABB-87EA-B198D9EEF039}" destId="{711229BE-602E-4923-9964-2A903C4939DC}" srcOrd="8" destOrd="0" presId="urn:microsoft.com/office/officeart/2005/8/layout/vList5"/>
    <dgm:cxn modelId="{664FBB98-2CDE-4BD0-8D44-8698B7E4FAA1}" type="presParOf" srcId="{711229BE-602E-4923-9964-2A903C4939DC}" destId="{0B7F32B4-033E-423E-ADC8-24BD4A7A87C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46833-6D0E-CA4C-A1C3-92FAF58ACF71}">
      <dsp:nvSpPr>
        <dsp:cNvPr id="0" name=""/>
        <dsp:cNvSpPr/>
      </dsp:nvSpPr>
      <dsp:spPr>
        <a:xfrm>
          <a:off x="0" y="0"/>
          <a:ext cx="7285849" cy="660788"/>
        </a:xfrm>
        <a:prstGeom prst="roundRect">
          <a:avLst>
            <a:gd name="adj" fmla="val 10000"/>
          </a:avLst>
        </a:prstGeom>
        <a:solidFill>
          <a:srgbClr val="4B2D8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Opioid Crisis </a:t>
          </a:r>
        </a:p>
      </dsp:txBody>
      <dsp:txXfrm>
        <a:off x="19354" y="19354"/>
        <a:ext cx="6495494" cy="622080"/>
      </dsp:txXfrm>
    </dsp:sp>
    <dsp:sp modelId="{1A7FB223-44C0-D84C-9E97-7C4B83B42037}">
      <dsp:nvSpPr>
        <dsp:cNvPr id="0" name=""/>
        <dsp:cNvSpPr/>
      </dsp:nvSpPr>
      <dsp:spPr>
        <a:xfrm>
          <a:off x="544073" y="752565"/>
          <a:ext cx="7285849" cy="660788"/>
        </a:xfrm>
        <a:prstGeom prst="roundRect">
          <a:avLst>
            <a:gd name="adj" fmla="val 10000"/>
          </a:avLst>
        </a:prstGeom>
        <a:solidFill>
          <a:srgbClr val="4B2D8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Medications for OUD</a:t>
          </a:r>
        </a:p>
      </dsp:txBody>
      <dsp:txXfrm>
        <a:off x="563427" y="771919"/>
        <a:ext cx="6273555" cy="622080"/>
      </dsp:txXfrm>
    </dsp:sp>
    <dsp:sp modelId="{5F92D310-19C6-7547-8BFA-E93E71D153C4}">
      <dsp:nvSpPr>
        <dsp:cNvPr id="0" name=""/>
        <dsp:cNvSpPr/>
      </dsp:nvSpPr>
      <dsp:spPr>
        <a:xfrm>
          <a:off x="1088146" y="1505130"/>
          <a:ext cx="7285849" cy="660788"/>
        </a:xfrm>
        <a:prstGeom prst="roundRect">
          <a:avLst>
            <a:gd name="adj" fmla="val 10000"/>
          </a:avLst>
        </a:prstGeom>
        <a:solidFill>
          <a:srgbClr val="4B2D8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Telehealth </a:t>
          </a:r>
          <a:r>
            <a:rPr lang="en-US" sz="2800" kern="1200">
              <a:latin typeface="Gill Sans MT" panose="020B0502020104020203"/>
            </a:rPr>
            <a:t>Regulations</a:t>
          </a:r>
          <a:endParaRPr lang="en-US" sz="2800" kern="1200"/>
        </a:p>
      </dsp:txBody>
      <dsp:txXfrm>
        <a:off x="1107500" y="1524484"/>
        <a:ext cx="6273555" cy="622080"/>
      </dsp:txXfrm>
    </dsp:sp>
    <dsp:sp modelId="{59994EE5-6F51-2C42-95B9-F9E24B7D2D4F}">
      <dsp:nvSpPr>
        <dsp:cNvPr id="0" name=""/>
        <dsp:cNvSpPr/>
      </dsp:nvSpPr>
      <dsp:spPr>
        <a:xfrm>
          <a:off x="1632219" y="2257695"/>
          <a:ext cx="7285849" cy="660788"/>
        </a:xfrm>
        <a:prstGeom prst="roundRect">
          <a:avLst>
            <a:gd name="adj" fmla="val 10000"/>
          </a:avLst>
        </a:prstGeom>
        <a:solidFill>
          <a:srgbClr val="4B2D8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UW DEM Team and Program Philosophy</a:t>
          </a:r>
        </a:p>
      </dsp:txBody>
      <dsp:txXfrm>
        <a:off x="1651573" y="2277049"/>
        <a:ext cx="6273555" cy="622080"/>
      </dsp:txXfrm>
    </dsp:sp>
    <dsp:sp modelId="{98FE561F-1A34-304E-B27E-E2E9EC8DF4DB}">
      <dsp:nvSpPr>
        <dsp:cNvPr id="0" name=""/>
        <dsp:cNvSpPr/>
      </dsp:nvSpPr>
      <dsp:spPr>
        <a:xfrm>
          <a:off x="2176292" y="3010260"/>
          <a:ext cx="7285849" cy="660788"/>
        </a:xfrm>
        <a:prstGeom prst="roundRect">
          <a:avLst>
            <a:gd name="adj" fmla="val 10000"/>
          </a:avLst>
        </a:prstGeom>
        <a:solidFill>
          <a:srgbClr val="4B2D8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MT" panose="020B0502020104020203"/>
            </a:rPr>
            <a:t>Telebupe In Action</a:t>
          </a:r>
          <a:endParaRPr lang="en-US" sz="2800" kern="1200" dirty="0"/>
        </a:p>
      </dsp:txBody>
      <dsp:txXfrm>
        <a:off x="2195646" y="3029614"/>
        <a:ext cx="6273555" cy="622080"/>
      </dsp:txXfrm>
    </dsp:sp>
    <dsp:sp modelId="{9A30EC31-88E6-194E-8ECB-A0A35BA55D23}">
      <dsp:nvSpPr>
        <dsp:cNvPr id="0" name=""/>
        <dsp:cNvSpPr/>
      </dsp:nvSpPr>
      <dsp:spPr>
        <a:xfrm>
          <a:off x="6856336" y="482742"/>
          <a:ext cx="429512" cy="42951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952976" y="482742"/>
        <a:ext cx="236232" cy="323208"/>
      </dsp:txXfrm>
    </dsp:sp>
    <dsp:sp modelId="{844BE9E9-BB39-3E4E-985D-59EB9940B3E3}">
      <dsp:nvSpPr>
        <dsp:cNvPr id="0" name=""/>
        <dsp:cNvSpPr/>
      </dsp:nvSpPr>
      <dsp:spPr>
        <a:xfrm>
          <a:off x="7400409" y="1235307"/>
          <a:ext cx="429512" cy="42951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97049" y="1235307"/>
        <a:ext cx="236232" cy="323208"/>
      </dsp:txXfrm>
    </dsp:sp>
    <dsp:sp modelId="{8C9D5596-1D91-4D40-8AA0-44DE3A8B95D1}">
      <dsp:nvSpPr>
        <dsp:cNvPr id="0" name=""/>
        <dsp:cNvSpPr/>
      </dsp:nvSpPr>
      <dsp:spPr>
        <a:xfrm>
          <a:off x="7944482" y="1976859"/>
          <a:ext cx="429512" cy="42951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41122" y="1976859"/>
        <a:ext cx="236232" cy="323208"/>
      </dsp:txXfrm>
    </dsp:sp>
    <dsp:sp modelId="{DE485859-5CBB-6746-B176-82DB25FE64E8}">
      <dsp:nvSpPr>
        <dsp:cNvPr id="0" name=""/>
        <dsp:cNvSpPr/>
      </dsp:nvSpPr>
      <dsp:spPr>
        <a:xfrm>
          <a:off x="8488556" y="2736767"/>
          <a:ext cx="429512" cy="42951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585196" y="2736767"/>
        <a:ext cx="236232" cy="3232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D5EE9-1F4A-4134-B29A-140C7BCB90E4}">
      <dsp:nvSpPr>
        <dsp:cNvPr id="0" name=""/>
        <dsp:cNvSpPr/>
      </dsp:nvSpPr>
      <dsp:spPr>
        <a:xfrm>
          <a:off x="1315423" y="2439"/>
          <a:ext cx="2526977" cy="1516186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Help prevent</a:t>
          </a:r>
          <a:r>
            <a:rPr lang="en-US" sz="2300" b="1" kern="1200"/>
            <a:t> overdoses</a:t>
          </a:r>
          <a:r>
            <a:rPr lang="en-US" sz="2300" kern="1200"/>
            <a:t> and keeps people safer</a:t>
          </a:r>
        </a:p>
      </dsp:txBody>
      <dsp:txXfrm>
        <a:off x="1315423" y="2439"/>
        <a:ext cx="2526977" cy="1516186"/>
      </dsp:txXfrm>
    </dsp:sp>
    <dsp:sp modelId="{EFAAC323-D685-4467-869B-EF51C70864C7}">
      <dsp:nvSpPr>
        <dsp:cNvPr id="0" name=""/>
        <dsp:cNvSpPr/>
      </dsp:nvSpPr>
      <dsp:spPr>
        <a:xfrm>
          <a:off x="4095098" y="2439"/>
          <a:ext cx="2526977" cy="1516186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Reduce</a:t>
          </a:r>
          <a:r>
            <a:rPr lang="en-US" sz="2300" b="1" kern="1200"/>
            <a:t> emergency room visits</a:t>
          </a:r>
          <a:r>
            <a:rPr lang="en-US" sz="2300" kern="1200"/>
            <a:t> and hospital stays</a:t>
          </a:r>
        </a:p>
      </dsp:txBody>
      <dsp:txXfrm>
        <a:off x="4095098" y="2439"/>
        <a:ext cx="2526977" cy="1516186"/>
      </dsp:txXfrm>
    </dsp:sp>
    <dsp:sp modelId="{217A9030-49D4-4235-84C7-D3F9B4703B4F}">
      <dsp:nvSpPr>
        <dsp:cNvPr id="0" name=""/>
        <dsp:cNvSpPr/>
      </dsp:nvSpPr>
      <dsp:spPr>
        <a:xfrm>
          <a:off x="1315423" y="1771323"/>
          <a:ext cx="2526977" cy="1516186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Help</a:t>
          </a:r>
          <a:r>
            <a:rPr lang="en-US" sz="2300" b="1" kern="1200"/>
            <a:t> people use fewer illegal drugs</a:t>
          </a:r>
          <a:endParaRPr lang="en-US" sz="2300" kern="1200"/>
        </a:p>
      </dsp:txBody>
      <dsp:txXfrm>
        <a:off x="1315423" y="1771323"/>
        <a:ext cx="2526977" cy="1516186"/>
      </dsp:txXfrm>
    </dsp:sp>
    <dsp:sp modelId="{841AF923-0A67-40FD-9AC2-B6AFDC87D5FB}">
      <dsp:nvSpPr>
        <dsp:cNvPr id="0" name=""/>
        <dsp:cNvSpPr/>
      </dsp:nvSpPr>
      <dsp:spPr>
        <a:xfrm>
          <a:off x="4095098" y="1771323"/>
          <a:ext cx="2526977" cy="1516186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Lower</a:t>
          </a:r>
          <a:r>
            <a:rPr lang="en-US" sz="2300" b="1" kern="1200"/>
            <a:t> the risk of death</a:t>
          </a:r>
          <a:r>
            <a:rPr lang="en-US" sz="2300" kern="1200"/>
            <a:t> from opioid use</a:t>
          </a:r>
        </a:p>
      </dsp:txBody>
      <dsp:txXfrm>
        <a:off x="4095098" y="1771323"/>
        <a:ext cx="2526977" cy="1516186"/>
      </dsp:txXfrm>
    </dsp:sp>
    <dsp:sp modelId="{FA0E2634-B0D8-4BE1-A7CD-7E97DC35FEF1}">
      <dsp:nvSpPr>
        <dsp:cNvPr id="0" name=""/>
        <dsp:cNvSpPr/>
      </dsp:nvSpPr>
      <dsp:spPr>
        <a:xfrm>
          <a:off x="1315423" y="3540208"/>
          <a:ext cx="2526977" cy="1516186"/>
        </a:xfrm>
        <a:prstGeom prst="rect">
          <a:avLst/>
        </a:prstGeom>
        <a:solidFill>
          <a:srgbClr val="4B2D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Support</a:t>
          </a:r>
          <a:r>
            <a:rPr lang="en-US" sz="2300" b="1" kern="1200"/>
            <a:t> people in staying in treatment</a:t>
          </a:r>
          <a:r>
            <a:rPr lang="en-US" sz="2300" kern="1200"/>
            <a:t> and getting better</a:t>
          </a:r>
        </a:p>
      </dsp:txBody>
      <dsp:txXfrm>
        <a:off x="1315423" y="3540208"/>
        <a:ext cx="2526977" cy="1516186"/>
      </dsp:txXfrm>
    </dsp:sp>
    <dsp:sp modelId="{A7271678-B399-452C-BBBB-E0925C06117B}">
      <dsp:nvSpPr>
        <dsp:cNvPr id="0" name=""/>
        <dsp:cNvSpPr/>
      </dsp:nvSpPr>
      <dsp:spPr>
        <a:xfrm>
          <a:off x="4095098" y="3540208"/>
          <a:ext cx="2526977" cy="1516186"/>
        </a:xfrm>
        <a:prstGeom prst="rect">
          <a:avLst/>
        </a:prstGeom>
        <a:solidFill>
          <a:srgbClr val="8575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>
              <a:latin typeface="Gill Sans MT" panose="020B0502020104020203"/>
            </a:rPr>
            <a:t>Improve</a:t>
          </a:r>
          <a:r>
            <a:rPr lang="en-US" sz="2300" b="1" kern="1200"/>
            <a:t> daily life</a:t>
          </a:r>
          <a:r>
            <a:rPr lang="en-US" sz="2300" kern="1200"/>
            <a:t> and overall well-being</a:t>
          </a:r>
        </a:p>
      </dsp:txBody>
      <dsp:txXfrm>
        <a:off x="4095098" y="3540208"/>
        <a:ext cx="2526977" cy="15161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597A0-04B5-4244-B6F9-07A406178096}">
      <dsp:nvSpPr>
        <dsp:cNvPr id="0" name=""/>
        <dsp:cNvSpPr/>
      </dsp:nvSpPr>
      <dsp:spPr>
        <a:xfrm>
          <a:off x="278541" y="273814"/>
          <a:ext cx="1370085" cy="13700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8A0FC-5F51-4061-BE4D-8DB3BE9499FF}">
      <dsp:nvSpPr>
        <dsp:cNvPr id="0" name=""/>
        <dsp:cNvSpPr/>
      </dsp:nvSpPr>
      <dsp:spPr>
        <a:xfrm>
          <a:off x="566259" y="561532"/>
          <a:ext cx="794649" cy="79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D88A46-CFC3-4D85-9651-996D087574CE}">
      <dsp:nvSpPr>
        <dsp:cNvPr id="0" name=""/>
        <dsp:cNvSpPr/>
      </dsp:nvSpPr>
      <dsp:spPr>
        <a:xfrm>
          <a:off x="1942217" y="273814"/>
          <a:ext cx="3229488" cy="137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sng" kern="1200">
              <a:latin typeface="Calibri"/>
              <a:ea typeface="Calibri"/>
              <a:cs typeface="Calibri"/>
            </a:rPr>
            <a:t>9A-9P availability for patients</a:t>
          </a:r>
          <a:r>
            <a:rPr lang="en-US" sz="2000" b="0" u="none" kern="1200">
              <a:latin typeface="Calibri"/>
              <a:ea typeface="Calibri"/>
              <a:cs typeface="Calibri"/>
            </a:rPr>
            <a:t>    </a:t>
          </a:r>
        </a:p>
      </dsp:txBody>
      <dsp:txXfrm>
        <a:off x="1942217" y="273814"/>
        <a:ext cx="3229488" cy="1370085"/>
      </dsp:txXfrm>
    </dsp:sp>
    <dsp:sp modelId="{F0E3A560-DAD5-4657-933D-A7F1577A8B91}">
      <dsp:nvSpPr>
        <dsp:cNvPr id="0" name=""/>
        <dsp:cNvSpPr/>
      </dsp:nvSpPr>
      <dsp:spPr>
        <a:xfrm>
          <a:off x="5734419" y="273814"/>
          <a:ext cx="1370085" cy="1370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2FF73-52EA-48AE-9B56-02876F4F4BEF}">
      <dsp:nvSpPr>
        <dsp:cNvPr id="0" name=""/>
        <dsp:cNvSpPr/>
      </dsp:nvSpPr>
      <dsp:spPr>
        <a:xfrm>
          <a:off x="6022137" y="561532"/>
          <a:ext cx="794649" cy="79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C5287-5FD0-441A-A08F-65D8EFABAFD5}">
      <dsp:nvSpPr>
        <dsp:cNvPr id="0" name=""/>
        <dsp:cNvSpPr/>
      </dsp:nvSpPr>
      <dsp:spPr>
        <a:xfrm>
          <a:off x="7398095" y="273814"/>
          <a:ext cx="3229488" cy="137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u="sng" kern="1200">
              <a:latin typeface="Calibri"/>
              <a:cs typeface="Calibri"/>
            </a:rPr>
            <a:t>PHSKC</a:t>
          </a:r>
          <a:r>
            <a:rPr lang="en-US" sz="2000" u="sng" kern="1200">
              <a:latin typeface="Calibri"/>
              <a:cs typeface="Calibri"/>
            </a:rPr>
            <a:t> Funding</a:t>
          </a: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Calibri"/>
            <a:ea typeface="Calibri"/>
            <a:cs typeface="Calibri"/>
          </a:endParaRPr>
        </a:p>
      </dsp:txBody>
      <dsp:txXfrm>
        <a:off x="7398095" y="273814"/>
        <a:ext cx="3229488" cy="1370085"/>
      </dsp:txXfrm>
    </dsp:sp>
    <dsp:sp modelId="{9344C9E3-1C9C-47D0-B1CB-5470F255AD84}">
      <dsp:nvSpPr>
        <dsp:cNvPr id="0" name=""/>
        <dsp:cNvSpPr/>
      </dsp:nvSpPr>
      <dsp:spPr>
        <a:xfrm>
          <a:off x="278541" y="2317304"/>
          <a:ext cx="1370085" cy="13700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27F44-4531-496B-AE8D-F6EDB2A4BC93}">
      <dsp:nvSpPr>
        <dsp:cNvPr id="0" name=""/>
        <dsp:cNvSpPr/>
      </dsp:nvSpPr>
      <dsp:spPr>
        <a:xfrm>
          <a:off x="566259" y="2605022"/>
          <a:ext cx="794649" cy="79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18BF-42C9-4742-8FEF-0D25A086419E}">
      <dsp:nvSpPr>
        <dsp:cNvPr id="0" name=""/>
        <dsp:cNvSpPr/>
      </dsp:nvSpPr>
      <dsp:spPr>
        <a:xfrm>
          <a:off x="1942217" y="2317304"/>
          <a:ext cx="3229488" cy="137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Staffed by </a:t>
          </a:r>
          <a:r>
            <a:rPr lang="en-US" sz="2000" u="sng" kern="1200">
              <a:latin typeface="Gill Sans MT" panose="020B0502020104020203"/>
            </a:rPr>
            <a:t>11</a:t>
          </a:r>
          <a:r>
            <a:rPr lang="en-US" sz="2000" u="sng" kern="1200"/>
            <a:t> Emergency Medicine Physicians</a:t>
          </a:r>
          <a:r>
            <a:rPr lang="en-US" sz="2000" u="sng" kern="1200">
              <a:latin typeface="Gill Sans MT" panose="020B0502020104020203"/>
            </a:rPr>
            <a:t> (Including 2 Residents)</a:t>
          </a: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942217" y="2317304"/>
        <a:ext cx="3229488" cy="1370085"/>
      </dsp:txXfrm>
    </dsp:sp>
    <dsp:sp modelId="{3E23042C-3F8F-4E98-B0B2-F980470DDC09}">
      <dsp:nvSpPr>
        <dsp:cNvPr id="0" name=""/>
        <dsp:cNvSpPr/>
      </dsp:nvSpPr>
      <dsp:spPr>
        <a:xfrm>
          <a:off x="5734419" y="2317304"/>
          <a:ext cx="1370085" cy="13700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89EA3-0C52-4FA0-8E7D-05A01EC47DF3}">
      <dsp:nvSpPr>
        <dsp:cNvPr id="0" name=""/>
        <dsp:cNvSpPr/>
      </dsp:nvSpPr>
      <dsp:spPr>
        <a:xfrm>
          <a:off x="6022137" y="2605022"/>
          <a:ext cx="794649" cy="79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D228E-E37F-4BD6-993F-4CB1FBEF5F7C}">
      <dsp:nvSpPr>
        <dsp:cNvPr id="0" name=""/>
        <dsp:cNvSpPr/>
      </dsp:nvSpPr>
      <dsp:spPr>
        <a:xfrm>
          <a:off x="7398095" y="2317304"/>
          <a:ext cx="3229488" cy="137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/>
            <a:t>Staffed by </a:t>
          </a:r>
          <a:r>
            <a:rPr lang="en-US" sz="2000" u="sng" kern="1200">
              <a:latin typeface="Gill Sans MT" panose="020B0502020104020203"/>
            </a:rPr>
            <a:t>1</a:t>
          </a:r>
          <a:r>
            <a:rPr lang="en-US" sz="2000" u="sng" kern="1200"/>
            <a:t> Linkage to Care </a:t>
          </a:r>
          <a:r>
            <a:rPr lang="en-US" sz="2000" u="sng" kern="1200">
              <a:latin typeface="Gill Sans MT" panose="020B0502020104020203"/>
            </a:rPr>
            <a:t>Coordinator</a:t>
          </a:r>
          <a:r>
            <a:rPr lang="en-US" sz="2000" u="sng" kern="1200"/>
            <a:t> &amp; 1 Program Manager</a:t>
          </a:r>
          <a:endParaRPr lang="en-US" sz="2000" kern="1200"/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98095" y="2317304"/>
        <a:ext cx="3229488" cy="1370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B1B77-8B78-42DB-A86C-2CFF89715EC5}">
      <dsp:nvSpPr>
        <dsp:cNvPr id="0" name=""/>
        <dsp:cNvSpPr/>
      </dsp:nvSpPr>
      <dsp:spPr>
        <a:xfrm>
          <a:off x="1305" y="121856"/>
          <a:ext cx="4580852" cy="290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2DC362-8A55-4F03-A9B3-F567AC852F38}">
      <dsp:nvSpPr>
        <dsp:cNvPr id="0" name=""/>
        <dsp:cNvSpPr/>
      </dsp:nvSpPr>
      <dsp:spPr>
        <a:xfrm>
          <a:off x="510288" y="605390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libri"/>
              <a:ea typeface="+mn-ea"/>
              <a:cs typeface="+mn-cs"/>
            </a:rPr>
            <a:t>High-dose start: </a:t>
          </a:r>
        </a:p>
        <a:p>
          <a:pPr marL="0" lvl="0" indent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libri"/>
              <a:ea typeface="+mn-ea"/>
              <a:cs typeface="+mn-cs"/>
            </a:rPr>
            <a:t>(24 mg-32 mg on day 1)</a:t>
          </a:r>
        </a:p>
      </dsp:txBody>
      <dsp:txXfrm>
        <a:off x="595485" y="690587"/>
        <a:ext cx="4410458" cy="2738447"/>
      </dsp:txXfrm>
    </dsp:sp>
    <dsp:sp modelId="{D8EA853D-85CE-4DCD-A849-1DC157FEE596}">
      <dsp:nvSpPr>
        <dsp:cNvPr id="0" name=""/>
        <dsp:cNvSpPr/>
      </dsp:nvSpPr>
      <dsp:spPr>
        <a:xfrm>
          <a:off x="5600124" y="121856"/>
          <a:ext cx="4580852" cy="2908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C5B80-18B1-453B-A43B-BC6B07D0AC0A}">
      <dsp:nvSpPr>
        <dsp:cNvPr id="0" name=""/>
        <dsp:cNvSpPr/>
      </dsp:nvSpPr>
      <dsp:spPr>
        <a:xfrm>
          <a:off x="6109107" y="605390"/>
          <a:ext cx="4580852" cy="2908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>
              <a:latin typeface="Calibri" panose="020F0502020204030204"/>
              <a:ea typeface="+mn-ea"/>
              <a:cs typeface="+mn-cs"/>
            </a:rPr>
            <a:t>Use other medications to make people comfortable</a:t>
          </a:r>
        </a:p>
      </dsp:txBody>
      <dsp:txXfrm>
        <a:off x="6194304" y="690587"/>
        <a:ext cx="4410458" cy="2738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6BAA-6775-4649-9304-4A3F5B69CB6D}">
      <dsp:nvSpPr>
        <dsp:cNvPr id="0" name=""/>
        <dsp:cNvSpPr/>
      </dsp:nvSpPr>
      <dsp:spPr>
        <a:xfrm>
          <a:off x="4236744" y="1664858"/>
          <a:ext cx="1278523" cy="1278523"/>
        </a:xfrm>
        <a:prstGeom prst="ellipse">
          <a:avLst/>
        </a:prstGeom>
        <a:solidFill>
          <a:srgbClr val="85754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Patient</a:t>
          </a:r>
        </a:p>
      </dsp:txBody>
      <dsp:txXfrm>
        <a:off x="4423979" y="1852093"/>
        <a:ext cx="904053" cy="904053"/>
      </dsp:txXfrm>
    </dsp:sp>
    <dsp:sp modelId="{4A342DFB-7255-B24B-8221-A8F6330812A7}">
      <dsp:nvSpPr>
        <dsp:cNvPr id="0" name=""/>
        <dsp:cNvSpPr/>
      </dsp:nvSpPr>
      <dsp:spPr>
        <a:xfrm rot="16200000">
          <a:off x="4684061" y="1461115"/>
          <a:ext cx="383888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383888" y="1179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66408" y="1463317"/>
        <a:ext cx="19194" cy="19194"/>
      </dsp:txXfrm>
    </dsp:sp>
    <dsp:sp modelId="{7A4EE347-140F-8245-8AA3-7731CA9B5244}">
      <dsp:nvSpPr>
        <dsp:cNvPr id="0" name=""/>
        <dsp:cNvSpPr/>
      </dsp:nvSpPr>
      <dsp:spPr>
        <a:xfrm>
          <a:off x="4236744" y="2447"/>
          <a:ext cx="1278523" cy="1278523"/>
        </a:xfrm>
        <a:prstGeom prst="ellipse">
          <a:avLst/>
        </a:prstGeom>
        <a:solidFill>
          <a:srgbClr val="4B2D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Accessible</a:t>
          </a:r>
        </a:p>
      </dsp:txBody>
      <dsp:txXfrm>
        <a:off x="4423979" y="189682"/>
        <a:ext cx="904053" cy="904053"/>
      </dsp:txXfrm>
    </dsp:sp>
    <dsp:sp modelId="{0BE3CDD6-F1B3-6846-9EB8-D6587AF60A81}">
      <dsp:nvSpPr>
        <dsp:cNvPr id="0" name=""/>
        <dsp:cNvSpPr/>
      </dsp:nvSpPr>
      <dsp:spPr>
        <a:xfrm rot="20520000">
          <a:off x="5474585" y="2035464"/>
          <a:ext cx="383888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383888" y="1179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56932" y="2037666"/>
        <a:ext cx="19194" cy="19194"/>
      </dsp:txXfrm>
    </dsp:sp>
    <dsp:sp modelId="{8B0FE226-565F-C44D-9965-1A72A5748B6A}">
      <dsp:nvSpPr>
        <dsp:cNvPr id="0" name=""/>
        <dsp:cNvSpPr/>
      </dsp:nvSpPr>
      <dsp:spPr>
        <a:xfrm>
          <a:off x="5817791" y="1151145"/>
          <a:ext cx="1278523" cy="1278523"/>
        </a:xfrm>
        <a:prstGeom prst="ellipse">
          <a:avLst/>
        </a:prstGeom>
        <a:solidFill>
          <a:srgbClr val="4B2D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Empathic</a:t>
          </a:r>
        </a:p>
      </dsp:txBody>
      <dsp:txXfrm>
        <a:off x="6005026" y="1338380"/>
        <a:ext cx="904053" cy="904053"/>
      </dsp:txXfrm>
    </dsp:sp>
    <dsp:sp modelId="{8801134B-F2E3-034A-BC4E-6720838A6DBD}">
      <dsp:nvSpPr>
        <dsp:cNvPr id="0" name=""/>
        <dsp:cNvSpPr/>
      </dsp:nvSpPr>
      <dsp:spPr>
        <a:xfrm rot="3240000">
          <a:off x="5172632" y="2964780"/>
          <a:ext cx="383888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383888" y="1179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354979" y="2966982"/>
        <a:ext cx="19194" cy="19194"/>
      </dsp:txXfrm>
    </dsp:sp>
    <dsp:sp modelId="{C1483C1E-1BB8-604F-A5C9-4CF1D2932208}">
      <dsp:nvSpPr>
        <dsp:cNvPr id="0" name=""/>
        <dsp:cNvSpPr/>
      </dsp:nvSpPr>
      <dsp:spPr>
        <a:xfrm>
          <a:off x="5213885" y="3009777"/>
          <a:ext cx="1278523" cy="1278523"/>
        </a:xfrm>
        <a:prstGeom prst="ellipse">
          <a:avLst/>
        </a:prstGeom>
        <a:solidFill>
          <a:srgbClr val="4B2D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Responsive</a:t>
          </a:r>
        </a:p>
      </dsp:txBody>
      <dsp:txXfrm>
        <a:off x="5401120" y="3197012"/>
        <a:ext cx="904053" cy="904053"/>
      </dsp:txXfrm>
    </dsp:sp>
    <dsp:sp modelId="{C6DBFA5D-1DBC-4944-A2B8-9E38F174FB1E}">
      <dsp:nvSpPr>
        <dsp:cNvPr id="0" name=""/>
        <dsp:cNvSpPr/>
      </dsp:nvSpPr>
      <dsp:spPr>
        <a:xfrm rot="7560000">
          <a:off x="4195491" y="2964780"/>
          <a:ext cx="383888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383888" y="1179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377838" y="2966982"/>
        <a:ext cx="19194" cy="19194"/>
      </dsp:txXfrm>
    </dsp:sp>
    <dsp:sp modelId="{BFDE1888-1944-694D-B11E-40CF682D2105}">
      <dsp:nvSpPr>
        <dsp:cNvPr id="0" name=""/>
        <dsp:cNvSpPr/>
      </dsp:nvSpPr>
      <dsp:spPr>
        <a:xfrm>
          <a:off x="3259603" y="3009777"/>
          <a:ext cx="1278523" cy="1278523"/>
        </a:xfrm>
        <a:prstGeom prst="ellipse">
          <a:avLst/>
        </a:prstGeom>
        <a:solidFill>
          <a:srgbClr val="4B2D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Efficient</a:t>
          </a:r>
        </a:p>
      </dsp:txBody>
      <dsp:txXfrm>
        <a:off x="3446838" y="3197012"/>
        <a:ext cx="904053" cy="904053"/>
      </dsp:txXfrm>
    </dsp:sp>
    <dsp:sp modelId="{9CE29021-0AA0-3648-A5D5-9778695869B9}">
      <dsp:nvSpPr>
        <dsp:cNvPr id="0" name=""/>
        <dsp:cNvSpPr/>
      </dsp:nvSpPr>
      <dsp:spPr>
        <a:xfrm rot="11880000">
          <a:off x="3893538" y="2035464"/>
          <a:ext cx="383888" cy="23598"/>
        </a:xfrm>
        <a:custGeom>
          <a:avLst/>
          <a:gdLst/>
          <a:ahLst/>
          <a:cxnLst/>
          <a:rect l="0" t="0" r="0" b="0"/>
          <a:pathLst>
            <a:path>
              <a:moveTo>
                <a:pt x="0" y="11799"/>
              </a:moveTo>
              <a:lnTo>
                <a:pt x="383888" y="11799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075885" y="2037666"/>
        <a:ext cx="19194" cy="19194"/>
      </dsp:txXfrm>
    </dsp:sp>
    <dsp:sp modelId="{A17645EF-7C6E-E848-8A7E-E807EA52FCA9}">
      <dsp:nvSpPr>
        <dsp:cNvPr id="0" name=""/>
        <dsp:cNvSpPr/>
      </dsp:nvSpPr>
      <dsp:spPr>
        <a:xfrm>
          <a:off x="2655697" y="1151145"/>
          <a:ext cx="1278523" cy="1278523"/>
        </a:xfrm>
        <a:prstGeom prst="ellipse">
          <a:avLst/>
        </a:prstGeom>
        <a:solidFill>
          <a:srgbClr val="4B2D8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Respectful</a:t>
          </a:r>
        </a:p>
      </dsp:txBody>
      <dsp:txXfrm>
        <a:off x="2842932" y="1338380"/>
        <a:ext cx="904053" cy="9040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31E0F-A482-4AE9-BB02-AA4FF62E73A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Patients need to be in the state of Washington and 13+ </a:t>
          </a:r>
          <a:r>
            <a:rPr lang="en-US" sz="2900" kern="1200" dirty="0" err="1"/>
            <a:t>yo</a:t>
          </a:r>
          <a:endParaRPr lang="en-US" sz="2900" kern="1200" dirty="0"/>
        </a:p>
      </dsp:txBody>
      <dsp:txXfrm>
        <a:off x="0" y="39687"/>
        <a:ext cx="3286125" cy="1971675"/>
      </dsp:txXfrm>
    </dsp:sp>
    <dsp:sp modelId="{F344812D-8E5C-4A23-A7EF-790F3DFAB42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Treatment for OUD (not chronic pain or to transition from methadone to bup) </a:t>
          </a:r>
        </a:p>
      </dsp:txBody>
      <dsp:txXfrm>
        <a:off x="3614737" y="39687"/>
        <a:ext cx="3286125" cy="1971675"/>
      </dsp:txXfrm>
    </dsp:sp>
    <dsp:sp modelId="{20E57095-C1A8-4DC5-B575-58B52A775C4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We do NOT bill for our visit, however they still pay for their medication </a:t>
          </a:r>
        </a:p>
      </dsp:txBody>
      <dsp:txXfrm>
        <a:off x="7229475" y="39687"/>
        <a:ext cx="3286125" cy="1971675"/>
      </dsp:txXfrm>
    </dsp:sp>
    <dsp:sp modelId="{9504CE4F-0E53-4BFC-81BA-40A000D1D7C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LTCC will assist linking patient to longitudinal care </a:t>
          </a:r>
        </a:p>
      </dsp:txBody>
      <dsp:txXfrm>
        <a:off x="1807368" y="2339975"/>
        <a:ext cx="3286125" cy="1971675"/>
      </dsp:txXfrm>
    </dsp:sp>
    <dsp:sp modelId="{EC24FB9A-01C9-4F70-8175-B8E0B0AE7B1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Up to 3 prescriptions in 3 months </a:t>
          </a:r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E5393-707E-4D75-8973-DE4F612F4DB3}">
      <dsp:nvSpPr>
        <dsp:cNvPr id="0" name=""/>
        <dsp:cNvSpPr/>
      </dsp:nvSpPr>
      <dsp:spPr>
        <a:xfrm>
          <a:off x="0" y="1740"/>
          <a:ext cx="10927829" cy="881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0C3C89-7471-4DD7-BD42-35A47A735119}">
      <dsp:nvSpPr>
        <dsp:cNvPr id="0" name=""/>
        <dsp:cNvSpPr/>
      </dsp:nvSpPr>
      <dsp:spPr>
        <a:xfrm>
          <a:off x="266793" y="200181"/>
          <a:ext cx="485079" cy="485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9B60F-0BD8-4404-B56D-2329E280008E}">
      <dsp:nvSpPr>
        <dsp:cNvPr id="0" name=""/>
        <dsp:cNvSpPr/>
      </dsp:nvSpPr>
      <dsp:spPr>
        <a:xfrm>
          <a:off x="1018667" y="0"/>
          <a:ext cx="9909161" cy="88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1" tIns="93341" rIns="93341" bIns="93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Assists with patient triage &amp; reducing barriers to accessing medication 7 days a week</a:t>
          </a:r>
        </a:p>
      </dsp:txBody>
      <dsp:txXfrm>
        <a:off x="1018667" y="0"/>
        <a:ext cx="9909161" cy="881963"/>
      </dsp:txXfrm>
    </dsp:sp>
    <dsp:sp modelId="{A115EAF5-5B4C-470A-ABC9-99AB74EE231B}">
      <dsp:nvSpPr>
        <dsp:cNvPr id="0" name=""/>
        <dsp:cNvSpPr/>
      </dsp:nvSpPr>
      <dsp:spPr>
        <a:xfrm>
          <a:off x="0" y="1104194"/>
          <a:ext cx="10927829" cy="881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D903E-8CF5-4D11-B96F-68B917B654A6}">
      <dsp:nvSpPr>
        <dsp:cNvPr id="0" name=""/>
        <dsp:cNvSpPr/>
      </dsp:nvSpPr>
      <dsp:spPr>
        <a:xfrm>
          <a:off x="266793" y="1302635"/>
          <a:ext cx="485079" cy="4850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5113F-CEC4-42F1-994B-6C4DA84D594D}">
      <dsp:nvSpPr>
        <dsp:cNvPr id="0" name=""/>
        <dsp:cNvSpPr/>
      </dsp:nvSpPr>
      <dsp:spPr>
        <a:xfrm>
          <a:off x="1018667" y="1104194"/>
          <a:ext cx="9909161" cy="88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1" tIns="93341" rIns="93341" bIns="93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Reaches out to patient within 72 hours </a:t>
          </a:r>
          <a:r>
            <a:rPr lang="en-US" sz="2200" kern="1200" dirty="0">
              <a:latin typeface="Calibri Light" panose="020F0302020204030204"/>
            </a:rPr>
            <a:t>after their</a:t>
          </a:r>
          <a:r>
            <a:rPr lang="en-US" sz="2200" kern="1200" dirty="0"/>
            <a:t> first visit to facilitate linkage to care </a:t>
          </a:r>
        </a:p>
      </dsp:txBody>
      <dsp:txXfrm>
        <a:off x="1018667" y="1104194"/>
        <a:ext cx="9909161" cy="881963"/>
      </dsp:txXfrm>
    </dsp:sp>
    <dsp:sp modelId="{249C9DF5-AEDF-4BD2-ABFF-DC0E688152CC}">
      <dsp:nvSpPr>
        <dsp:cNvPr id="0" name=""/>
        <dsp:cNvSpPr/>
      </dsp:nvSpPr>
      <dsp:spPr>
        <a:xfrm>
          <a:off x="0" y="2206647"/>
          <a:ext cx="10927829" cy="881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4246E-E50A-4AAA-B512-2BFAEF7615FD}">
      <dsp:nvSpPr>
        <dsp:cNvPr id="0" name=""/>
        <dsp:cNvSpPr/>
      </dsp:nvSpPr>
      <dsp:spPr>
        <a:xfrm>
          <a:off x="266793" y="2405089"/>
          <a:ext cx="485079" cy="485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CF5C-9472-4347-ADCD-8D03F2401648}">
      <dsp:nvSpPr>
        <dsp:cNvPr id="0" name=""/>
        <dsp:cNvSpPr/>
      </dsp:nvSpPr>
      <dsp:spPr>
        <a:xfrm>
          <a:off x="1018667" y="2206647"/>
          <a:ext cx="9909161" cy="88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1" tIns="93341" rIns="93341" bIns="93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Will complete at least three outreach attempts to all patients via phone call, text, and/or email</a:t>
          </a:r>
          <a:r>
            <a:rPr lang="en-US" sz="2200" kern="1200">
              <a:latin typeface="Calibri Light" panose="020F0302020204030204"/>
            </a:rPr>
            <a:t> </a:t>
          </a:r>
          <a:r>
            <a:rPr lang="en-US" sz="2200" kern="1200"/>
            <a:t>(average 5-10 attempts)</a:t>
          </a:r>
        </a:p>
      </dsp:txBody>
      <dsp:txXfrm>
        <a:off x="1018667" y="2206647"/>
        <a:ext cx="9909161" cy="881963"/>
      </dsp:txXfrm>
    </dsp:sp>
    <dsp:sp modelId="{17D39B00-A088-4C77-9ADB-866244732048}">
      <dsp:nvSpPr>
        <dsp:cNvPr id="0" name=""/>
        <dsp:cNvSpPr/>
      </dsp:nvSpPr>
      <dsp:spPr>
        <a:xfrm>
          <a:off x="0" y="3309101"/>
          <a:ext cx="10927829" cy="8819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983C72-5B25-4117-9BF0-952CEBEC15EA}">
      <dsp:nvSpPr>
        <dsp:cNvPr id="0" name=""/>
        <dsp:cNvSpPr/>
      </dsp:nvSpPr>
      <dsp:spPr>
        <a:xfrm>
          <a:off x="266793" y="3507543"/>
          <a:ext cx="485079" cy="48507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8E38B-337A-4326-9EFD-354154300560}">
      <dsp:nvSpPr>
        <dsp:cNvPr id="0" name=""/>
        <dsp:cNvSpPr/>
      </dsp:nvSpPr>
      <dsp:spPr>
        <a:xfrm>
          <a:off x="1018667" y="3309101"/>
          <a:ext cx="9909161" cy="881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341" tIns="93341" rIns="93341" bIns="9334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We link patients to verified referral partners based on patient need and preference </a:t>
          </a:r>
        </a:p>
      </dsp:txBody>
      <dsp:txXfrm>
        <a:off x="1018667" y="3309101"/>
        <a:ext cx="9909161" cy="8819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9FE73-E39E-4658-8FE3-5BCDABAE73BB}">
      <dsp:nvSpPr>
        <dsp:cNvPr id="0" name=""/>
        <dsp:cNvSpPr/>
      </dsp:nvSpPr>
      <dsp:spPr>
        <a:xfrm>
          <a:off x="3364992" y="191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People's lives are complex</a:t>
          </a:r>
          <a:endParaRPr lang="en-US" sz="2300" kern="1200"/>
        </a:p>
      </dsp:txBody>
      <dsp:txXfrm>
        <a:off x="3405805" y="42725"/>
        <a:ext cx="3703990" cy="754434"/>
      </dsp:txXfrm>
    </dsp:sp>
    <dsp:sp modelId="{3552A6DE-A9E6-4F8C-840A-F114FA6C2B66}">
      <dsp:nvSpPr>
        <dsp:cNvPr id="0" name=""/>
        <dsp:cNvSpPr/>
      </dsp:nvSpPr>
      <dsp:spPr>
        <a:xfrm>
          <a:off x="3364992" y="87977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Boundaries</a:t>
          </a:r>
          <a:endParaRPr lang="en-US" sz="2300" kern="1200"/>
        </a:p>
      </dsp:txBody>
      <dsp:txXfrm>
        <a:off x="3405805" y="920588"/>
        <a:ext cx="3703990" cy="754434"/>
      </dsp:txXfrm>
    </dsp:sp>
    <dsp:sp modelId="{54279897-FD75-439C-96EA-3E6AB12B4B56}">
      <dsp:nvSpPr>
        <dsp:cNvPr id="0" name=""/>
        <dsp:cNvSpPr/>
      </dsp:nvSpPr>
      <dsp:spPr>
        <a:xfrm>
          <a:off x="3364992" y="1757638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Wait 72 hours for follow up phone calls</a:t>
          </a:r>
          <a:endParaRPr lang="en-US" sz="2300" kern="1200"/>
        </a:p>
      </dsp:txBody>
      <dsp:txXfrm>
        <a:off x="3405805" y="1798451"/>
        <a:ext cx="3703990" cy="754434"/>
      </dsp:txXfrm>
    </dsp:sp>
    <dsp:sp modelId="{6B097100-423B-4417-9AFA-0E20759D6A73}">
      <dsp:nvSpPr>
        <dsp:cNvPr id="0" name=""/>
        <dsp:cNvSpPr/>
      </dsp:nvSpPr>
      <dsp:spPr>
        <a:xfrm>
          <a:off x="3364992" y="2635502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Handoffs are important</a:t>
          </a:r>
          <a:endParaRPr lang="en-US" sz="2300" kern="1200"/>
        </a:p>
      </dsp:txBody>
      <dsp:txXfrm>
        <a:off x="3405805" y="2676315"/>
        <a:ext cx="3703990" cy="754434"/>
      </dsp:txXfrm>
    </dsp:sp>
    <dsp:sp modelId="{0B7F32B4-033E-423E-ADC8-24BD4A7A87C0}">
      <dsp:nvSpPr>
        <dsp:cNvPr id="0" name=""/>
        <dsp:cNvSpPr/>
      </dsp:nvSpPr>
      <dsp:spPr>
        <a:xfrm>
          <a:off x="3364992" y="3513365"/>
          <a:ext cx="3785616" cy="836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QI and Multidisciplinary Discussion</a:t>
          </a:r>
          <a:endParaRPr lang="en-US" sz="2300" kern="1200"/>
        </a:p>
      </dsp:txBody>
      <dsp:txXfrm>
        <a:off x="3405805" y="3554178"/>
        <a:ext cx="3703990" cy="75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ncode Sans Narrow Medium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ncode Sans Narrow Medium" panose="02000000000000000000" pitchFamily="2" charset="77"/>
              </a:defRPr>
            </a:lvl1pPr>
          </a:lstStyle>
          <a:p>
            <a:fld id="{F7CEB373-019A-4B73-89F2-C7D1B283928A}" type="datetimeFigureOut">
              <a:rPr lang="en-US" smtClean="0"/>
              <a:pPr/>
              <a:t>9/19/25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ncode Sans Narrow Medium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ncode Sans Narrow Medium" panose="02000000000000000000" pitchFamily="2" charset="77"/>
              </a:defRPr>
            </a:lvl1pPr>
          </a:lstStyle>
          <a:p>
            <a:fld id="{DE36CF27-5B33-4A8A-A45B-2DFCF5A6E0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46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ncode Sans Narrow Medium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ncode Sans Narrow Medium" panose="02000000000000000000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ncode Sans Narrow Medium" panose="02000000000000000000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ncode Sans Narrow Medium" panose="02000000000000000000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ncode Sans Narrow Medium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7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2263-0726-6B40-A147-3B4BD2FD6F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9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Accessible</a:t>
            </a:r>
          </a:p>
          <a:p>
            <a:endParaRPr lang="en-US"/>
          </a:p>
          <a:p>
            <a:r>
              <a:rPr lang="en-US"/>
              <a:t>Empathic</a:t>
            </a:r>
          </a:p>
          <a:p>
            <a:endParaRPr lang="en-US"/>
          </a:p>
          <a:p>
            <a:r>
              <a:rPr lang="en-US"/>
              <a:t>Responsive – Our goal is the phone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2263-0726-6B40-A147-3B4BD2FD6F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17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2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8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7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0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23D6C-5364-444E-BF73-191DF957C7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6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2263-0726-6B40-A147-3B4BD2FD6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7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9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D2263-0726-6B40-A147-3B4BD2FD6F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9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5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While most affected</a:t>
            </a:r>
            <a:r>
              <a:rPr lang="en-US" baseline="0"/>
              <a:t> individuals eventually receive an opioid use disorder diagnosis by a health care professional during their lifetime, only 20-40% are estimated to receive care in any given year.  The largest gap in the treatment cascade is from diagnosis to initiation of treatment. I would pose that this gap can be reduced by initiating treatment in on-demand settings like telehealth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0DA9EA-7892-497A-B501-FB9977976A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53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3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6CF27-5B33-4A8A-A45B-2DFCF5A6E00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1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0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14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0CD26A-5DEE-E04D-BA0E-472C873F6FA7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C700DEA-F277-364F-8563-D412516D0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099F259-B765-8242-BDC8-71B1F5DC7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4199867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796DF4A-2D80-6043-BA21-604B94717F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4544785"/>
            <a:ext cx="8842883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9144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3716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8288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9BE7E9-AE47-9049-AFB6-65B76A2C7A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" y="57440"/>
            <a:ext cx="12192000" cy="429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E6FFF5-1952-7842-BEA1-58F9B156D6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2885"/>
            <a:ext cx="12192000" cy="9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96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002996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/>
              <a:t>Fundraising event plan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1891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2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6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3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7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63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49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5E6-C4E8-45DE-8FE2-A4423D623F9B}" type="datetimeFigureOut">
              <a:rPr lang="en-US" smtClean="0"/>
              <a:t>9/19/25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371ED-2740-4566-9B1F-4C44719789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ncode Sans Narrow Medium" panose="02000000000000000000" pitchFamily="2" charset="77"/>
              </a:defRPr>
            </a:lvl1pPr>
          </a:lstStyle>
          <a:p>
            <a:fld id="{018C15E6-C4E8-45DE-8FE2-A4423D623F9B}" type="datetimeFigureOut">
              <a:rPr lang="en-US" smtClean="0"/>
              <a:pPr/>
              <a:t>9/19/25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ncode Sans Narrow Medium" panose="02000000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ncode Sans Narrow Medium" panose="02000000000000000000" pitchFamily="2" charset="77"/>
              </a:defRPr>
            </a:lvl1pPr>
          </a:lstStyle>
          <a:p>
            <a:fld id="{28A371ED-2740-4566-9B1F-4C44719789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480A13-7EED-EC4C-8E1F-121393D2C32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"/>
            <a:ext cx="12192000" cy="429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7DFDCC-8F57-6946-8D10-F117947EEDE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2885"/>
            <a:ext cx="12192000" cy="9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ncode Sans Narrow Medium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ncode Sans Narrow Medium" panose="02000000000000000000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ncode Sans Narrow Medium" panose="02000000000000000000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ncode Sans Narrow Medium" panose="02000000000000000000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ncode Sans Narrow Medium" panose="02000000000000000000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ncode Sans Narrow Medium" panose="02000000000000000000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hinstitute@uw.edu" TargetMode="External"/><Relationship Id="rId2" Type="http://schemas.openxmlformats.org/officeDocument/2006/relationships/hyperlink" Target="https://bhinstitute.uw.ed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mailto:info@nrtrc.org" TargetMode="External"/><Relationship Id="rId4" Type="http://schemas.openxmlformats.org/officeDocument/2006/relationships/hyperlink" Target="https://nrtrc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E8_3C6E874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diagramData" Target="../diagrams/data5.xml"/><Relationship Id="rId21" Type="http://schemas.openxmlformats.org/officeDocument/2006/relationships/image" Target="../media/image53.svg"/><Relationship Id="rId7" Type="http://schemas.microsoft.com/office/2007/relationships/diagramDrawing" Target="../diagrams/drawing5.xml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43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microsoft.com/office/2018/10/relationships/comments" Target="../comments/modernComment_148_9C2BE60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F5_CE22A09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microsoft.com/office/2018/10/relationships/comments" Target="../comments/modernComment_1B03_183BA2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b79@uw.edu" TargetMode="External"/><Relationship Id="rId2" Type="http://schemas.openxmlformats.org/officeDocument/2006/relationships/hyperlink" Target="mailto:laurenkw@uw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hood@uw.ed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bhinstitute.uw.edu/learn-online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wcolab.org/tmh-guid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E0D_393E244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895674" y="1600400"/>
            <a:ext cx="10702355" cy="18435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5A2781"/>
                </a:solidFill>
              </a:rPr>
              <a:t>TeleBehavioral Health 2025 Training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DC8D33-496D-4ACE-A7E1-0089E3461B42}"/>
              </a:ext>
            </a:extLst>
          </p:cNvPr>
          <p:cNvSpPr txBox="1"/>
          <p:nvPr/>
        </p:nvSpPr>
        <p:spPr>
          <a:xfrm>
            <a:off x="649868" y="3677206"/>
            <a:ext cx="4997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Behavioral Health Institute (BHI)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Harborview Medical Center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Website: </a:t>
            </a:r>
            <a:r>
              <a:rPr lang="en-US" sz="2000" dirty="0">
                <a:latin typeface="Encode Sans Narrow Medium" panose="02000000000000000000" pitchFamily="2" charset="77"/>
                <a:hlinkClick r:id="rId2"/>
              </a:rPr>
              <a:t>https://bhinstitute.uw.edu</a:t>
            </a:r>
            <a:r>
              <a:rPr lang="en-US" sz="2000" dirty="0">
                <a:latin typeface="Encode Sans Narrow Medium" panose="02000000000000000000" pitchFamily="2" charset="77"/>
              </a:rPr>
              <a:t> 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Email: </a:t>
            </a:r>
            <a:r>
              <a:rPr lang="en-US" sz="2000" dirty="0">
                <a:latin typeface="Encode Sans Narrow Medium" panose="02000000000000000000" pitchFamily="2" charset="77"/>
                <a:hlinkClick r:id="rId3"/>
              </a:rPr>
              <a:t>bhinstitute@uw.edu</a:t>
            </a:r>
            <a:r>
              <a:rPr lang="en-US" sz="2000" dirty="0">
                <a:latin typeface="Encode Sans Narrow Medium" panose="02000000000000000000" pitchFamily="2" charset="77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6160" y="5233862"/>
            <a:ext cx="546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Encode Sans Narrow Medium" panose="02000000000000000000" pitchFamily="2" charset="77"/>
              </a:rPr>
              <a:t>September 19,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7FB029-6EFA-4F66-44B5-A6763337AC37}"/>
              </a:ext>
            </a:extLst>
          </p:cNvPr>
          <p:cNvSpPr txBox="1"/>
          <p:nvPr/>
        </p:nvSpPr>
        <p:spPr>
          <a:xfrm>
            <a:off x="5358580" y="3663944"/>
            <a:ext cx="5909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Northwest Regional 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Telehealth Resource Center (NRTRC)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Website: </a:t>
            </a:r>
            <a:r>
              <a:rPr lang="en-US" sz="2000" dirty="0">
                <a:latin typeface="Encode Sans Narrow Medium" panose="02000000000000000000" pitchFamily="2" charset="77"/>
                <a:hlinkClick r:id="rId4"/>
              </a:rPr>
              <a:t>https://nrtrc.org</a:t>
            </a:r>
            <a:r>
              <a:rPr lang="en-US" sz="2000" dirty="0">
                <a:latin typeface="Encode Sans Narrow Medium" panose="02000000000000000000" pitchFamily="2" charset="77"/>
              </a:rPr>
              <a:t> </a:t>
            </a:r>
          </a:p>
          <a:p>
            <a:pPr algn="ctr"/>
            <a:r>
              <a:rPr lang="en-US" sz="2000" dirty="0">
                <a:latin typeface="Encode Sans Narrow Medium" panose="02000000000000000000" pitchFamily="2" charset="77"/>
              </a:rPr>
              <a:t>Email: </a:t>
            </a:r>
            <a:r>
              <a:rPr lang="en-US" sz="2000" dirty="0">
                <a:highlight>
                  <a:srgbClr val="FFFFFF"/>
                </a:highlight>
                <a:latin typeface="Encode Sans Narrow Medium" panose="02000000000000000000" pitchFamily="2" charset="77"/>
                <a:hlinkClick r:id="rId5"/>
              </a:rPr>
              <a:t>info@nrtrc.org</a:t>
            </a:r>
            <a:r>
              <a:rPr lang="en-US" sz="2000" dirty="0">
                <a:highlight>
                  <a:srgbClr val="FFFFFF"/>
                </a:highlight>
                <a:latin typeface="Encode Sans Narrow Medium" panose="02000000000000000000" pitchFamily="2" charset="77"/>
              </a:rPr>
              <a:t> </a:t>
            </a:r>
          </a:p>
        </p:txBody>
      </p:sp>
      <p:pic>
        <p:nvPicPr>
          <p:cNvPr id="7" name="Picture 6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265FC5C-3476-1FC1-F2D8-5AD0E65BB3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59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4C34F1-A31F-B101-9118-EE4F12F45F68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u="sng" kern="1200" dirty="0">
                <a:latin typeface="+mj-lt"/>
                <a:ea typeface="+mj-ea"/>
                <a:cs typeface="+mj-cs"/>
              </a:rPr>
              <a:t>King County Opioid Dashboard as of 9</a:t>
            </a:r>
            <a:r>
              <a:rPr lang="en-US" sz="4400" u="sng" dirty="0">
                <a:latin typeface="+mj-lt"/>
                <a:ea typeface="+mj-ea"/>
                <a:cs typeface="+mj-cs"/>
              </a:rPr>
              <a:t>/18/2025</a:t>
            </a:r>
            <a:endParaRPr lang="en-US" sz="4400" u="sng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778CA0-A214-41EA-2CDA-1F621859CE6C}"/>
              </a:ext>
            </a:extLst>
          </p:cNvPr>
          <p:cNvSpPr txBox="1"/>
          <p:nvPr/>
        </p:nvSpPr>
        <p:spPr>
          <a:xfrm>
            <a:off x="743428" y="4903538"/>
            <a:ext cx="5067978" cy="10233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 defTabSz="859536">
              <a:spcAft>
                <a:spcPts val="600"/>
              </a:spcAft>
            </a:pPr>
            <a:r>
              <a:rPr lang="en-US" sz="1850" b="1" kern="1200" dirty="0">
                <a:latin typeface="+mn-lt"/>
                <a:ea typeface="+mn-ea"/>
                <a:cs typeface="+mn-cs"/>
              </a:rPr>
              <a:t>In </a:t>
            </a:r>
            <a:r>
              <a:rPr lang="en-US" sz="1850" b="1" dirty="0"/>
              <a:t>2024</a:t>
            </a:r>
            <a:r>
              <a:rPr lang="en-US" sz="1850" b="1" kern="1200" dirty="0">
                <a:latin typeface="+mn-lt"/>
                <a:ea typeface="+mn-ea"/>
                <a:cs typeface="+mn-cs"/>
              </a:rPr>
              <a:t>, there were </a:t>
            </a:r>
            <a:r>
              <a:rPr lang="en-US" sz="1850" b="1" dirty="0"/>
              <a:t>1,044</a:t>
            </a:r>
            <a:r>
              <a:rPr lang="en-US" sz="1850" b="1" kern="1200" dirty="0">
                <a:latin typeface="+mn-lt"/>
                <a:ea typeface="+mn-ea"/>
                <a:cs typeface="+mn-cs"/>
              </a:rPr>
              <a:t> opioid overdose deaths in King County</a:t>
            </a:r>
            <a:r>
              <a:rPr lang="en-US" sz="1850" b="1" dirty="0"/>
              <a:t>. </a:t>
            </a:r>
            <a:endParaRPr lang="en-US" dirty="0"/>
          </a:p>
          <a:p>
            <a:pPr algn="ctr" defTabSz="859536">
              <a:spcAft>
                <a:spcPts val="600"/>
              </a:spcAft>
            </a:pPr>
            <a:r>
              <a:rPr lang="en-US" sz="1850" b="1" dirty="0"/>
              <a:t>There have been 655 so far in 2025.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BA6672-A062-B52E-A91A-8A43F652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" r="775"/>
          <a:stretch/>
        </p:blipFill>
        <p:spPr>
          <a:xfrm>
            <a:off x="449107" y="1714446"/>
            <a:ext cx="5651689" cy="2992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1D789-2A2B-3DFB-97A1-BDDE26339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6155973" y="1612193"/>
            <a:ext cx="5453825" cy="43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765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AD697-378A-C545-B035-A2DBF2DE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" y="3426899"/>
            <a:ext cx="6094065" cy="3433200"/>
          </a:xfrm>
          <a:prstGeom prst="rect">
            <a:avLst/>
          </a:prstGeom>
        </p:spPr>
      </p:pic>
      <p:pic>
        <p:nvPicPr>
          <p:cNvPr id="3" name="Picture 2" descr="A graph of a number of metros&#10;&#10;AI-generated content may be incorrect.">
            <a:extLst>
              <a:ext uri="{FF2B5EF4-FFF2-40B4-BE49-F238E27FC236}">
                <a16:creationId xmlns:a16="http://schemas.microsoft.com/office/drawing/2014/main" id="{811E9582-E284-BDFC-8671-FAACACFAF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367" y="2744"/>
            <a:ext cx="6603570" cy="3636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EB9BB0-9FCF-E9D5-48B9-942669E5D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2825" y="5541451"/>
            <a:ext cx="1257300" cy="47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B21DA5-6BFE-6EAB-BBA4-7935C279FE96}"/>
              </a:ext>
            </a:extLst>
          </p:cNvPr>
          <p:cNvSpPr txBox="1"/>
          <p:nvPr/>
        </p:nvSpPr>
        <p:spPr>
          <a:xfrm>
            <a:off x="910166" y="1164166"/>
            <a:ext cx="383008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ea typeface="Calibri"/>
                <a:cs typeface="Calibri"/>
              </a:rPr>
              <a:t>IT IS A RURAL PROBLEM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1922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F5F990-F21D-D8AF-8F99-A0BB124BB211}"/>
              </a:ext>
            </a:extLst>
          </p:cNvPr>
          <p:cNvSpPr txBox="1"/>
          <p:nvPr/>
        </p:nvSpPr>
        <p:spPr>
          <a:xfrm>
            <a:off x="7426712" y="836396"/>
            <a:ext cx="4384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2.5 million adults in the US had OUD in the past year</a:t>
            </a:r>
          </a:p>
          <a:p>
            <a:endParaRPr lang="en-US" dirty="0"/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3A1674DD-A2E7-4101-A278-A9F5F06AD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670" y="3209231"/>
            <a:ext cx="914400" cy="914400"/>
          </a:xfrm>
          <a:prstGeom prst="rect">
            <a:avLst/>
          </a:prstGeom>
        </p:spPr>
      </p:pic>
      <p:pic>
        <p:nvPicPr>
          <p:cNvPr id="8" name="Graphic 7" descr="Man with solid fill">
            <a:extLst>
              <a:ext uri="{FF2B5EF4-FFF2-40B4-BE49-F238E27FC236}">
                <a16:creationId xmlns:a16="http://schemas.microsoft.com/office/drawing/2014/main" id="{2BFA3809-F2BE-E8F1-12C6-4E4FAC68C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83217" y="2137324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60B72E66-4A19-13A9-E0EF-5B54FB7EFA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61870" y="2130529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48364268-BEB8-4E78-741E-97ABA2669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0523" y="2130529"/>
            <a:ext cx="914400" cy="914400"/>
          </a:xfrm>
          <a:prstGeom prst="rect">
            <a:avLst/>
          </a:prstGeom>
        </p:spPr>
      </p:pic>
      <p:pic>
        <p:nvPicPr>
          <p:cNvPr id="11" name="Graphic 10" descr="Man with solid fill">
            <a:extLst>
              <a:ext uri="{FF2B5EF4-FFF2-40B4-BE49-F238E27FC236}">
                <a16:creationId xmlns:a16="http://schemas.microsoft.com/office/drawing/2014/main" id="{524D8D6F-10C3-C286-C3A0-07AB9FA390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5851" y="320923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0D13D-EF56-6D4E-A31D-1F3C8FB50C50}"/>
              </a:ext>
            </a:extLst>
          </p:cNvPr>
          <p:cNvSpPr txBox="1"/>
          <p:nvPr/>
        </p:nvSpPr>
        <p:spPr>
          <a:xfrm>
            <a:off x="8584580" y="4588727"/>
            <a:ext cx="2068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Only </a:t>
            </a:r>
            <a:r>
              <a:rPr lang="en-US" b="1" dirty="0">
                <a:solidFill>
                  <a:schemeClr val="accent6"/>
                </a:solidFill>
              </a:rPr>
              <a:t>1</a:t>
            </a:r>
            <a:r>
              <a:rPr lang="en-US" b="1" dirty="0"/>
              <a:t> in 5 received medications to treat OUD</a:t>
            </a: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D86D5236-D0FF-1E92-269A-69A1EF1DDF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789" r="50000" b="50000"/>
          <a:stretch/>
        </p:blipFill>
        <p:spPr>
          <a:xfrm>
            <a:off x="821856" y="2269273"/>
            <a:ext cx="6804161" cy="23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438FFC-14E5-C1FF-B73B-70D4DD3576AA}"/>
              </a:ext>
            </a:extLst>
          </p:cNvPr>
          <p:cNvSpPr txBox="1"/>
          <p:nvPr/>
        </p:nvSpPr>
        <p:spPr>
          <a:xfrm>
            <a:off x="820140" y="2548648"/>
            <a:ext cx="357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For patients with </a:t>
            </a:r>
            <a:r>
              <a:rPr lang="en-US" sz="3200" b="1"/>
              <a:t>opioid use disorder</a:t>
            </a:r>
            <a:r>
              <a:rPr lang="en-US" sz="3200"/>
              <a:t>, buprenorphine can: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85CCE9-D4AB-68F0-B5AE-E6746D099CFF}"/>
              </a:ext>
            </a:extLst>
          </p:cNvPr>
          <p:cNvGraphicFramePr/>
          <p:nvPr/>
        </p:nvGraphicFramePr>
        <p:xfrm>
          <a:off x="3754865" y="879617"/>
          <a:ext cx="7937500" cy="505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026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B5D52-AA18-5C61-F4CC-937B4209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67" y="516694"/>
            <a:ext cx="10515600" cy="1325563"/>
          </a:xfrm>
        </p:spPr>
        <p:txBody>
          <a:bodyPr/>
          <a:lstStyle/>
          <a:p>
            <a:r>
              <a:rPr lang="en-US" dirty="0"/>
              <a:t>MOUD: 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CFF9-B1E9-D952-6FCF-F62303A06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667" y="1842257"/>
            <a:ext cx="4888102" cy="425890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ea typeface="+mn-lt"/>
                <a:cs typeface="+mn-lt"/>
              </a:rPr>
              <a:t>Think of your brain like a car.</a:t>
            </a:r>
            <a:endParaRPr lang="en-US" i="1" dirty="0"/>
          </a:p>
          <a:p>
            <a:pPr marL="0" indent="0">
              <a:buNone/>
            </a:pPr>
            <a:r>
              <a:rPr lang="en-US" b="1" i="1" dirty="0">
                <a:ea typeface="+mn-lt"/>
                <a:cs typeface="+mn-lt"/>
              </a:rPr>
              <a:t>Fentanyl</a:t>
            </a:r>
            <a:r>
              <a:rPr lang="en-US" i="1" dirty="0">
                <a:ea typeface="+mn-lt"/>
                <a:cs typeface="+mn-lt"/>
              </a:rPr>
              <a:t> is like pressing the gas pedal all the way down—too fast, too dangerous, and can crash.</a:t>
            </a:r>
            <a:endParaRPr lang="en-US" i="1" dirty="0"/>
          </a:p>
          <a:p>
            <a:pPr marL="0" indent="0">
              <a:buNone/>
            </a:pPr>
            <a:r>
              <a:rPr lang="en-US" b="1" i="1" dirty="0">
                <a:ea typeface="+mn-lt"/>
                <a:cs typeface="+mn-lt"/>
              </a:rPr>
              <a:t>Buprenorphine</a:t>
            </a:r>
            <a:r>
              <a:rPr lang="en-US" i="1" dirty="0">
                <a:ea typeface="+mn-lt"/>
                <a:cs typeface="+mn-lt"/>
              </a:rPr>
              <a:t> is like cruise control—it keeps things steady and safer.</a:t>
            </a:r>
            <a:endParaRPr lang="en-US" i="1" dirty="0"/>
          </a:p>
          <a:p>
            <a:pPr marL="305435" indent="-305435"/>
            <a:endParaRPr lang="en-US" i="1" dirty="0"/>
          </a:p>
          <a:p>
            <a:pPr marL="305435" indent="-305435"/>
            <a:r>
              <a:rPr lang="en-US" dirty="0"/>
              <a:t>Partial agonist</a:t>
            </a:r>
          </a:p>
          <a:p>
            <a:pPr marL="305435" indent="-305435"/>
            <a:r>
              <a:rPr lang="en-US" dirty="0"/>
              <a:t>Suboxone has naloxone in it</a:t>
            </a:r>
            <a:endParaRPr lang="en-US" dirty="0">
              <a:cs typeface="Calibri"/>
            </a:endParaRPr>
          </a:p>
          <a:p>
            <a:pPr marL="305435" indent="-305435"/>
            <a:r>
              <a:rPr lang="en-US" dirty="0"/>
              <a:t>Prevents withdrawal symptoms</a:t>
            </a:r>
          </a:p>
          <a:p>
            <a:pPr marL="305435" indent="-305435"/>
            <a:r>
              <a:rPr lang="en-US" dirty="0"/>
              <a:t>Prevents cravings</a:t>
            </a:r>
            <a:endParaRPr lang="en-US" dirty="0">
              <a:cs typeface="Calibri"/>
            </a:endParaRPr>
          </a:p>
          <a:p>
            <a:pPr marL="305435" indent="-305435"/>
            <a:r>
              <a:rPr lang="en-US" dirty="0"/>
              <a:t>Prevents overdose </a:t>
            </a:r>
            <a:endParaRPr lang="en-US" dirty="0">
              <a:cs typeface="Calibri"/>
            </a:endParaRPr>
          </a:p>
          <a:p>
            <a:pPr marL="305435" indent="-305435"/>
            <a:r>
              <a:rPr lang="en-US" dirty="0"/>
              <a:t>FDA approved for 16 and over</a:t>
            </a:r>
            <a:endParaRPr lang="en-US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8664-A58E-A5A6-8B05-3482AD978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3" t="5526" r="5695" b="8341"/>
          <a:stretch/>
        </p:blipFill>
        <p:spPr>
          <a:xfrm>
            <a:off x="5786450" y="1908936"/>
            <a:ext cx="5265549" cy="3349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26904-4930-25B4-EC6A-943B2C0C7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04" y="1030770"/>
            <a:ext cx="1864550" cy="114007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 descr="suboxone - Google Search - Google Chrome">
            <a:extLst>
              <a:ext uri="{FF2B5EF4-FFF2-40B4-BE49-F238E27FC236}">
                <a16:creationId xmlns:a16="http://schemas.microsoft.com/office/drawing/2014/main" id="{4D8EAE0D-AC58-0016-E897-495E32428D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0" t="32752" r="43647" b="18821"/>
          <a:stretch/>
        </p:blipFill>
        <p:spPr>
          <a:xfrm>
            <a:off x="9786514" y="2649468"/>
            <a:ext cx="1889111" cy="940263"/>
          </a:xfrm>
          <a:prstGeom prst="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1840FC4-D2A9-BF6D-AA17-D7C26C958A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9518" y="4258125"/>
            <a:ext cx="1604962" cy="1604962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92315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BDCA8A-449D-3F1E-263F-99CC4CA0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08" y="1003300"/>
            <a:ext cx="5246431" cy="138102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 cap="all" spc="30" baseline="0">
                <a:latin typeface="+mj-lt"/>
                <a:ea typeface="+mj-ea"/>
                <a:cs typeface="+mj-cs"/>
              </a:rPr>
              <a:t>Federal Telehealth regulations for prescribing controlled substance</a:t>
            </a:r>
            <a:endParaRPr lang="en-US" sz="2800" kern="1200" cap="all" spc="30" baseline="0">
              <a:latin typeface="+mj-lt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02685C0-F13C-FB5B-4505-06E3384B3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8" t="19021" r="20577"/>
          <a:stretch/>
        </p:blipFill>
        <p:spPr>
          <a:xfrm>
            <a:off x="6082914" y="1066800"/>
            <a:ext cx="4372747" cy="479425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DA0D61-71F2-21B3-9E84-426B18107CD1}"/>
              </a:ext>
            </a:extLst>
          </p:cNvPr>
          <p:cNvSpPr txBox="1"/>
          <p:nvPr/>
        </p:nvSpPr>
        <p:spPr>
          <a:xfrm>
            <a:off x="683342" y="2552700"/>
            <a:ext cx="4103431" cy="3316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defTabSz="91440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 kern="1200">
                <a:latin typeface="+mn-lt"/>
                <a:ea typeface="+mn-ea"/>
                <a:cs typeface="+mn-cs"/>
              </a:rPr>
              <a:t>Must have audio-video capabilities </a:t>
            </a:r>
            <a:endParaRPr lang="en-US" sz="2200">
              <a:ea typeface="Calibri"/>
              <a:cs typeface="Calibri"/>
            </a:endParaRPr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endParaRPr lang="en-US" sz="2200"/>
          </a:p>
          <a:p>
            <a:pPr marL="285750" indent="-285750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/>
              <a:buChar char="•"/>
            </a:pPr>
            <a:r>
              <a:rPr lang="en-US" sz="2200"/>
              <a:t>Patient </a:t>
            </a:r>
            <a:r>
              <a:rPr lang="en-US" sz="2200" kern="1200">
                <a:latin typeface="+mn-lt"/>
                <a:ea typeface="+mn-ea"/>
                <a:cs typeface="+mn-cs"/>
              </a:rPr>
              <a:t>must be in </a:t>
            </a:r>
            <a:r>
              <a:rPr lang="en-US" sz="2200"/>
              <a:t>the state the prescriber has a license to practice in.  </a:t>
            </a:r>
            <a:endParaRPr lang="en-US" sz="2200" kern="1200">
              <a:latin typeface="+mn-l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9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9" y="607878"/>
            <a:ext cx="4191529" cy="5294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 bwMode="auto">
          <a:xfrm>
            <a:off x="5419025" y="1293744"/>
            <a:ext cx="5987728" cy="380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096" y="5945609"/>
            <a:ext cx="100198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Yedinak JL, Goedel WC, Paull K, Lebeau R, Krieger MS, et al. (2019) Defining a recovery-oriented cascade of care for opioid use disorder: A community-driven, statewide cross-sectional assessment. PLOS Medicine 16(11): e1002963. https://doi.org/10.1371/journal.pmed.1002963</a:t>
            </a:r>
          </a:p>
        </p:txBody>
      </p:sp>
      <p:pic>
        <p:nvPicPr>
          <p:cNvPr id="2055" name="Picture 7" descr="C:\Users\laurenkw\AppData\Local\Microsoft\Windows\Temporary Internet Files\Content.IE5\2YM7FTK8\cover512x512-216d7ecb64c7416c89069821653f0c98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4" r="-1" b="4587"/>
          <a:stretch/>
        </p:blipFill>
        <p:spPr bwMode="auto">
          <a:xfrm>
            <a:off x="7803397" y="2239504"/>
            <a:ext cx="844657" cy="80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28481" y="2014781"/>
            <a:ext cx="2231756" cy="3440624"/>
          </a:xfrm>
          <a:prstGeom prst="ellipse">
            <a:avLst/>
          </a:prstGeom>
          <a:noFill/>
          <a:ln w="38100">
            <a:solidFill>
              <a:srgbClr val="6C2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D948EAF-BD6D-418F-C5A9-8325393B2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42" y="5105736"/>
            <a:ext cx="10745860" cy="95851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/>
              <a:t>Telebuprenorphine Pilot Overview</a:t>
            </a:r>
            <a:br>
              <a:rPr lang="en-US"/>
            </a:br>
            <a:r>
              <a:rPr lang="en-US" u="sng"/>
              <a:t>01/02/2024-06/30/2025</a:t>
            </a:r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344C9615-211A-3C0E-21CB-0AF97805C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449457"/>
              </p:ext>
            </p:extLst>
          </p:nvPr>
        </p:nvGraphicFramePr>
        <p:xfrm>
          <a:off x="642938" y="858445"/>
          <a:ext cx="10906125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5424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362A-809C-2506-57C6-2FD0FA5B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</p:spPr>
        <p:txBody>
          <a:bodyPr anchor="t">
            <a:normAutofit/>
          </a:bodyPr>
          <a:lstStyle/>
          <a:p>
            <a:r>
              <a:rPr lang="en-US"/>
              <a:t>Program Buprenorphine Prescribing Philosophy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78D488F-9A96-3881-4671-F930E2DD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08A1DA4-22EE-1FD7-A2B2-280F6BFF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E30AF5A0-43BB-4336-8627-9123B9144D80}" type="slidenum">
              <a:rPr lang="en-US" dirty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D4289D2-3768-8690-60AA-E8474A726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666159"/>
              </p:ext>
            </p:extLst>
          </p:nvPr>
        </p:nvGraphicFramePr>
        <p:xfrm>
          <a:off x="700635" y="2293126"/>
          <a:ext cx="10691265" cy="363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73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37CE-B57F-F66D-477A-A3F1079EA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Encode Sans Narrow Medium"/>
              </a:rPr>
              <a:t>Buprenorphine Diversion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8D058-9567-8600-5B7F-2CA0274A4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Encode Sans Narrow Medium"/>
              </a:rPr>
              <a:t>Does occur sometimes</a:t>
            </a:r>
          </a:p>
          <a:p>
            <a:endParaRPr lang="en-US">
              <a:latin typeface="Encode Sans Narrow Medium"/>
            </a:endParaRPr>
          </a:p>
          <a:p>
            <a:r>
              <a:rPr lang="en-US">
                <a:latin typeface="Encode Sans Narrow Medium"/>
              </a:rPr>
              <a:t>Vast majority of diverted medicine is used to treat withdrawal</a:t>
            </a:r>
          </a:p>
          <a:p>
            <a:endParaRPr lang="en-US">
              <a:latin typeface="Encode Sans Narrow Medium"/>
            </a:endParaRPr>
          </a:p>
          <a:p>
            <a:r>
              <a:rPr lang="en-US">
                <a:latin typeface="Encode Sans Narrow Medium"/>
              </a:rPr>
              <a:t>Only 4% of people who use diverted buprenorphine use it as their drug of choice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4D3E4-2FC0-9DEB-698B-77ADBFC5F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725" y="5445125"/>
            <a:ext cx="12001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7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895676" y="674675"/>
            <a:ext cx="10702355" cy="12756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rgbClr val="7030A0"/>
                </a:solidFill>
              </a:rPr>
              <a:t>Behavioral Health Institute (BHI) 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</a:rPr>
              <a:t>Training, Workforce and Policy Innovation Center</a:t>
            </a: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DEF9994B-EC2F-DFB8-EFB0-BC4070F28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FC6D5-4BA1-0DC0-30DC-C6999D80655A}"/>
              </a:ext>
            </a:extLst>
          </p:cNvPr>
          <p:cNvSpPr txBox="1"/>
          <p:nvPr/>
        </p:nvSpPr>
        <p:spPr>
          <a:xfrm>
            <a:off x="707923" y="2152116"/>
            <a:ext cx="10702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 </a:t>
            </a:r>
            <a:r>
              <a:rPr lang="en-US" sz="2000" b="1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Harborview Behavioral Health Institute</a:t>
            </a:r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(BHI) is a program of Harborview Medical Center that is dedicated to advancing innovation, research and clinical practice</a:t>
            </a:r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to improve community mental health and addiction treatment. The BHI also serves as a resource for the advancement of behavioral health outcomes and policy, and supporting sustainable system change.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The BHI brings the expertise of Harborview Medical Center/UW Medicine and other university partners together to address the challenges facing Washington’s behavioral health system, through </a:t>
            </a:r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innovation and improving access to effective behavioral health care. BHI pillars include:</a:t>
            </a:r>
            <a:endParaRPr lang="en-U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Clinical Services</a:t>
            </a:r>
            <a:endParaRPr lang="en-US" sz="2000" dirty="0">
              <a:solidFill>
                <a:srgbClr val="2125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and Program Evaluation </a:t>
            </a:r>
            <a:endParaRPr lang="en-US" sz="2000" dirty="0">
              <a:solidFill>
                <a:srgbClr val="2125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2000" dirty="0">
                <a:solidFill>
                  <a:srgbClr val="212529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Training, Policy and Workforce Development</a:t>
            </a:r>
            <a:endParaRPr lang="en-US" sz="2000" dirty="0">
              <a:solidFill>
                <a:srgbClr val="21252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buFont typeface="Arial" panose="020B0604020202020204" pitchFamily="34" charset="0"/>
              <a:buChar char="•"/>
              <a:tabLst>
                <a:tab pos="1371600" algn="l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Expanded Digital and Telehealth Services and Training</a:t>
            </a:r>
            <a:endParaRPr lang="en-US" sz="20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latin typeface="Encode Sans Narrow Medium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1533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1618-8D37-ED20-B549-D915B252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43" y="2155371"/>
            <a:ext cx="399966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General Buprenorphine self-start instructions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3D35D2-40DD-3256-C9E3-F9ED890B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949" t="31594" r="29831" b="24637"/>
          <a:stretch/>
        </p:blipFill>
        <p:spPr>
          <a:xfrm>
            <a:off x="4777316" y="1350619"/>
            <a:ext cx="6780700" cy="415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7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8161CB-BB64-D7DD-1411-0C0A4D5C4C43}"/>
              </a:ext>
            </a:extLst>
          </p:cNvPr>
          <p:cNvSpPr txBox="1"/>
          <p:nvPr/>
        </p:nvSpPr>
        <p:spPr>
          <a:xfrm>
            <a:off x="1576267" y="852638"/>
            <a:ext cx="9039908" cy="1118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Philosophy: Patient-Centered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2EE316-DA55-583E-9B4E-DAEEB92228FF}"/>
              </a:ext>
            </a:extLst>
          </p:cNvPr>
          <p:cNvGraphicFramePr/>
          <p:nvPr/>
        </p:nvGraphicFramePr>
        <p:xfrm>
          <a:off x="1221317" y="1597997"/>
          <a:ext cx="9752012" cy="4290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" name="Graphic 64" descr="Whole pizza outline">
            <a:extLst>
              <a:ext uri="{FF2B5EF4-FFF2-40B4-BE49-F238E27FC236}">
                <a16:creationId xmlns:a16="http://schemas.microsoft.com/office/drawing/2014/main" id="{663CF320-5AEA-79E1-A928-106F5860F4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800" y="1595967"/>
            <a:ext cx="1337733" cy="1284816"/>
          </a:xfrm>
          <a:prstGeom prst="rect">
            <a:avLst/>
          </a:prstGeom>
        </p:spPr>
      </p:pic>
      <p:pic>
        <p:nvPicPr>
          <p:cNvPr id="66" name="Graphic 65" descr="Woman changing Baby outline">
            <a:extLst>
              <a:ext uri="{FF2B5EF4-FFF2-40B4-BE49-F238E27FC236}">
                <a16:creationId xmlns:a16="http://schemas.microsoft.com/office/drawing/2014/main" id="{CCC48391-DD50-7F27-58FE-9195CDBFA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3468" y="3426883"/>
            <a:ext cx="1316566" cy="1369483"/>
          </a:xfrm>
          <a:prstGeom prst="rect">
            <a:avLst/>
          </a:prstGeom>
        </p:spPr>
      </p:pic>
      <p:pic>
        <p:nvPicPr>
          <p:cNvPr id="67" name="Graphic 66" descr="Woman with baby with solid fill">
            <a:extLst>
              <a:ext uri="{FF2B5EF4-FFF2-40B4-BE49-F238E27FC236}">
                <a16:creationId xmlns:a16="http://schemas.microsoft.com/office/drawing/2014/main" id="{753DC4E4-9F7D-F869-802F-7F06AAB1C8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76759" y="2066925"/>
            <a:ext cx="1454150" cy="1507066"/>
          </a:xfrm>
          <a:prstGeom prst="rect">
            <a:avLst/>
          </a:prstGeom>
        </p:spPr>
      </p:pic>
      <p:pic>
        <p:nvPicPr>
          <p:cNvPr id="68" name="Graphic 67" descr="Office worker male with solid fill">
            <a:extLst>
              <a:ext uri="{FF2B5EF4-FFF2-40B4-BE49-F238E27FC236}">
                <a16:creationId xmlns:a16="http://schemas.microsoft.com/office/drawing/2014/main" id="{8296C963-08BB-6EBA-3DB4-9F4E06F3FA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966383" y="4389967"/>
            <a:ext cx="1274233" cy="1284816"/>
          </a:xfrm>
          <a:prstGeom prst="rect">
            <a:avLst/>
          </a:prstGeom>
        </p:spPr>
      </p:pic>
      <p:pic>
        <p:nvPicPr>
          <p:cNvPr id="69" name="Graphic 68" descr="Spinning Plates outline">
            <a:extLst>
              <a:ext uri="{FF2B5EF4-FFF2-40B4-BE49-F238E27FC236}">
                <a16:creationId xmlns:a16="http://schemas.microsoft.com/office/drawing/2014/main" id="{7FC4A764-EBD3-D21D-2979-09E101FB76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37258" y="3548593"/>
            <a:ext cx="1475316" cy="1475316"/>
          </a:xfrm>
          <a:prstGeom prst="rect">
            <a:avLst/>
          </a:prstGeom>
        </p:spPr>
      </p:pic>
      <p:pic>
        <p:nvPicPr>
          <p:cNvPr id="70" name="Graphic 69" descr="Car with solid fill">
            <a:extLst>
              <a:ext uri="{FF2B5EF4-FFF2-40B4-BE49-F238E27FC236}">
                <a16:creationId xmlns:a16="http://schemas.microsoft.com/office/drawing/2014/main" id="{0A6BF179-9C55-3FF0-A1EB-BBF1CE153D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03966" y="2273300"/>
            <a:ext cx="1263650" cy="1305983"/>
          </a:xfrm>
          <a:prstGeom prst="rect">
            <a:avLst/>
          </a:prstGeom>
        </p:spPr>
      </p:pic>
      <p:pic>
        <p:nvPicPr>
          <p:cNvPr id="71" name="Graphic 70" descr="Tug boat outline">
            <a:extLst>
              <a:ext uri="{FF2B5EF4-FFF2-40B4-BE49-F238E27FC236}">
                <a16:creationId xmlns:a16="http://schemas.microsoft.com/office/drawing/2014/main" id="{0267B182-940E-F2AB-BFF3-455BA7671B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496550" y="1490134"/>
            <a:ext cx="1136650" cy="1115483"/>
          </a:xfrm>
          <a:prstGeom prst="rect">
            <a:avLst/>
          </a:prstGeom>
        </p:spPr>
      </p:pic>
      <p:pic>
        <p:nvPicPr>
          <p:cNvPr id="72" name="Graphic 71" descr="Coffin with solid fill">
            <a:extLst>
              <a:ext uri="{FF2B5EF4-FFF2-40B4-BE49-F238E27FC236}">
                <a16:creationId xmlns:a16="http://schemas.microsoft.com/office/drawing/2014/main" id="{B2747B2B-322E-BA34-C9BE-4A204872520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771467" y="4601633"/>
            <a:ext cx="117898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90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5205-3C18-302A-47C1-D9F6627A6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Patient Experience</a:t>
            </a:r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DABE887-E0EF-C74F-ABBB-79BD76FC37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720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4778D83-71E4-72D7-BDA0-B5FD53DEA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7656" y="1290096"/>
            <a:ext cx="3030214" cy="1600200"/>
          </a:xfrm>
        </p:spPr>
        <p:txBody>
          <a:bodyPr/>
          <a:lstStyle/>
          <a:p>
            <a:pPr algn="ctr"/>
            <a:r>
              <a:rPr lang="en-US" dirty="0"/>
              <a:t>Pilot Telehealth Hotline Workflow</a:t>
            </a:r>
          </a:p>
        </p:txBody>
      </p:sp>
      <p:pic>
        <p:nvPicPr>
          <p:cNvPr id="3" name="Picture 2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4D24265D-7F75-57C6-1A33-C2439629E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06" y="479604"/>
            <a:ext cx="7865056" cy="5898792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91494C-9223-BFA2-6CF0-CF9D18F75AE3}"/>
              </a:ext>
            </a:extLst>
          </p:cNvPr>
          <p:cNvSpPr txBox="1"/>
          <p:nvPr/>
        </p:nvSpPr>
        <p:spPr>
          <a:xfrm>
            <a:off x="8950847" y="3428999"/>
            <a:ext cx="2907022" cy="21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cap="all" dirty="0">
                <a:solidFill>
                  <a:schemeClr val="tx1">
                    <a:alpha val="75000"/>
                  </a:schemeClr>
                </a:solidFill>
              </a:rPr>
              <a:t>- Average wait time to see a provider: 13 minutes</a:t>
            </a:r>
          </a:p>
        </p:txBody>
      </p:sp>
    </p:spTree>
    <p:extLst>
      <p:ext uri="{BB962C8B-B14F-4D97-AF65-F5344CB8AC3E}">
        <p14:creationId xmlns:p14="http://schemas.microsoft.com/office/powerpoint/2010/main" val="1248543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A3CC-DA25-6A11-9B9C-027945E62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085" y="677638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Linkage to Care Coordinator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BA2FCC-1A3D-BCDF-2F8E-C15790019F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676236"/>
              </p:ext>
            </p:extLst>
          </p:nvPr>
        </p:nvGraphicFramePr>
        <p:xfrm>
          <a:off x="632085" y="1711887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085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739C-3023-2FAB-90B2-D3AED07E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488723"/>
            <a:ext cx="10515600" cy="1325563"/>
          </a:xfrm>
        </p:spPr>
        <p:txBody>
          <a:bodyPr/>
          <a:lstStyle/>
          <a:p>
            <a:r>
              <a:rPr lang="en-US" dirty="0"/>
              <a:t>Linkage to Care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1517E-03CC-3016-C46F-76267F4BA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29" y="1639762"/>
            <a:ext cx="5181600" cy="472951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Calibri"/>
                <a:ea typeface="Calibri"/>
                <a:cs typeface="Calibri"/>
              </a:rPr>
              <a:t>Barriers &amp; needs we address in intake:</a:t>
            </a:r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Recent Overdose</a:t>
            </a:r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Location</a:t>
            </a:r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Telehealth preference</a:t>
            </a:r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No Insurance 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Calibri"/>
                <a:ea typeface="Calibri"/>
                <a:cs typeface="Calibri"/>
              </a:rPr>
              <a:t>GoodRx</a:t>
            </a:r>
            <a:r>
              <a:rPr lang="en-US" sz="2600" dirty="0">
                <a:latin typeface="Calibri"/>
                <a:ea typeface="Calibri"/>
                <a:cs typeface="Calibri"/>
              </a:rPr>
              <a:t> coupons OR local walk-in clinic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Calibri"/>
                <a:ea typeface="Calibri"/>
                <a:cs typeface="Calibri"/>
              </a:rPr>
              <a:t>Help patients sign up for insurance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Calibri"/>
                <a:ea typeface="Calibri"/>
                <a:cs typeface="Calibri"/>
              </a:rPr>
              <a:t>UW Financial Assistance Line</a:t>
            </a:r>
            <a:endParaRPr lang="en-US" sz="2600" dirty="0"/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Transportation Issues 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Calibri"/>
                <a:ea typeface="Calibri"/>
                <a:cs typeface="Calibri"/>
              </a:rPr>
              <a:t>Find public transportation routes</a:t>
            </a:r>
          </a:p>
          <a:p>
            <a:pPr marL="0" indent="0">
              <a:buNone/>
            </a:pPr>
            <a:r>
              <a:rPr lang="en-US" sz="2600" u="sng" dirty="0">
                <a:latin typeface="Calibri"/>
                <a:ea typeface="Calibri"/>
                <a:cs typeface="Calibri"/>
              </a:rPr>
              <a:t>Language Barrier </a:t>
            </a:r>
          </a:p>
          <a:p>
            <a:pPr marL="285750" indent="-285750">
              <a:buFontTx/>
              <a:buChar char="-"/>
            </a:pPr>
            <a:r>
              <a:rPr lang="en-US" sz="2600" dirty="0">
                <a:latin typeface="Calibri"/>
                <a:ea typeface="Calibri"/>
                <a:cs typeface="Calibri"/>
              </a:rPr>
              <a:t>24/7 translation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0A7ECD89-A6F0-EF1E-E636-68C08DEE9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50" y="1287221"/>
            <a:ext cx="5311421" cy="4283558"/>
          </a:xfrm>
          <a:prstGeom prst="roundRect">
            <a:avLst/>
          </a:prstGeom>
          <a:solidFill>
            <a:srgbClr val="48266C"/>
          </a:solidFill>
        </p:spPr>
        <p:txBody>
          <a:bodyPr vert="horz" wrap="square" lIns="0" tIns="0" rIns="0" bIns="0" rtlCol="0" anchor="t">
            <a:prstTxWarp prst="textNoShape">
              <a:avLst/>
            </a:prstTxWarp>
            <a:noAutofit/>
          </a:bodyPr>
          <a:lstStyle/>
          <a:p>
            <a:pPr lvl="0"/>
            <a:endParaRPr lang="en-US" sz="1300" dirty="0"/>
          </a:p>
          <a:p>
            <a:pPr marL="0" lvl="0" indent="0">
              <a:buNone/>
            </a:pP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Our </a:t>
            </a:r>
            <a:r>
              <a:rPr lang="en-US" sz="20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Syndemic</a:t>
            </a:r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Linkage to Care Approach: 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Additional linkage services we can provide: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PCP referral (with MOUD)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Behavioral Health referral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HIV care referral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HCV care referral  </a:t>
            </a:r>
            <a:endParaRPr lang="en-US" dirty="0">
              <a:solidFill>
                <a:schemeClr val="bg1"/>
              </a:solidFill>
            </a:endParaRP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PrEP </a:t>
            </a:r>
            <a:r>
              <a:rPr lang="en-US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rx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referral Support group resources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Family support resources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Food bank/clothing resources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792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D875A-8263-4FFA-3017-69FC2B9C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14" y="628051"/>
            <a:ext cx="6912164" cy="749538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7030A0"/>
                </a:solidFill>
              </a:rPr>
              <a:t>Our Pilot Program</a:t>
            </a:r>
            <a:endParaRPr lang="en-US" sz="48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47C2E5E-56D9-2608-E4E6-2D48622C3C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51041" y="4172175"/>
            <a:ext cx="6479500" cy="593574"/>
          </a:xfrm>
          <a:solidFill>
            <a:srgbClr val="48266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Hotline Activity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7B58DD-17B1-655D-DD86-2293CE393E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51041" y="4617226"/>
            <a:ext cx="6477910" cy="1415162"/>
          </a:xfrm>
          <a:noFill/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100" dirty="0">
                <a:ea typeface="Source Sans Pro Light"/>
              </a:rPr>
              <a:t>CALLS - 5824</a:t>
            </a:r>
          </a:p>
          <a:p>
            <a:pPr algn="l">
              <a:lnSpc>
                <a:spcPct val="100000"/>
              </a:lnSpc>
            </a:pPr>
            <a:r>
              <a:rPr lang="en-US" sz="3100" dirty="0">
                <a:ea typeface="Source Sans Pro Light"/>
              </a:rPr>
              <a:t>TEXTS - 9120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11E1679-B7C7-902A-5093-A51CDE5C5F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52632" y="1600114"/>
            <a:ext cx="6477909" cy="593574"/>
          </a:xfrm>
          <a:solidFill>
            <a:srgbClr val="48266C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Pilot Time Frame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BB7AF-1383-A9B2-C2FB-8FB296CE92E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52633" y="2197955"/>
            <a:ext cx="6477908" cy="141516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ea typeface="Source Sans Pro Light"/>
              </a:rPr>
              <a:t>January 2, 2024 – June 30, 2025</a:t>
            </a:r>
          </a:p>
        </p:txBody>
      </p:sp>
      <p:pic>
        <p:nvPicPr>
          <p:cNvPr id="7" name="Picture 6" descr="A close-up of a blue card&#10;&#10;Description automatically generated">
            <a:extLst>
              <a:ext uri="{FF2B5EF4-FFF2-40B4-BE49-F238E27FC236}">
                <a16:creationId xmlns:a16="http://schemas.microsoft.com/office/drawing/2014/main" id="{E3912C75-C86C-9464-F560-1CA8186FA2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820" r="35506" b="-798"/>
          <a:stretch/>
        </p:blipFill>
        <p:spPr>
          <a:xfrm>
            <a:off x="7943000" y="1266531"/>
            <a:ext cx="3294822" cy="43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22627"/>
      </p:ext>
    </p:extLst>
  </p:cSld>
  <p:clrMapOvr>
    <a:masterClrMapping/>
  </p:clrMapOvr>
  <p:transition spd="slow">
    <p:randomBar dir="vert"/>
  </p:transition>
  <p:extLst>
    <p:ext uri="{6950BFC3-D8DA-4A85-94F7-54DA5524770B}">
      <p188:commentRel xmlns:p188="http://schemas.microsoft.com/office/powerpoint/2018/8/main" r:id="rId2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C3109-5CF6-32BB-8FF9-A12B1E8A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206" y="661438"/>
            <a:ext cx="9149584" cy="1003532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Over 1000</a:t>
            </a:r>
            <a:r>
              <a:rPr lang="en-US" sz="3200" dirty="0"/>
              <a:t> 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patients served in the pilot.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D191CB-C4DA-BD2B-AE1D-962D071F4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901616"/>
              </p:ext>
            </p:extLst>
          </p:nvPr>
        </p:nvGraphicFramePr>
        <p:xfrm>
          <a:off x="1759309" y="1664970"/>
          <a:ext cx="8673379" cy="43923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833422">
                  <a:extLst>
                    <a:ext uri="{9D8B030D-6E8A-4147-A177-3AD203B41FA5}">
                      <a16:colId xmlns:a16="http://schemas.microsoft.com/office/drawing/2014/main" val="2723392018"/>
                    </a:ext>
                  </a:extLst>
                </a:gridCol>
                <a:gridCol w="2839957">
                  <a:extLst>
                    <a:ext uri="{9D8B030D-6E8A-4147-A177-3AD203B41FA5}">
                      <a16:colId xmlns:a16="http://schemas.microsoft.com/office/drawing/2014/main" val="470420631"/>
                    </a:ext>
                  </a:extLst>
                </a:gridCol>
              </a:tblGrid>
              <a:tr h="369313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January 2024 – June 2025</a:t>
                      </a:r>
                      <a:endParaRPr lang="en-US" sz="1900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9979" marT="35991" marB="26993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Stats</a:t>
                      </a:r>
                      <a:endParaRPr lang="en-US" sz="1900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9979" marT="35991" marB="269936" anchor="ctr"/>
                </a:tc>
                <a:extLst>
                  <a:ext uri="{0D108BD9-81ED-4DB2-BD59-A6C34878D82A}">
                    <a16:rowId xmlns:a16="http://schemas.microsoft.com/office/drawing/2014/main" val="776590687"/>
                  </a:ext>
                </a:extLst>
              </a:tr>
              <a:tr h="6328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none" spc="0" dirty="0">
                          <a:solidFill>
                            <a:srgbClr val="000000"/>
                          </a:solidFill>
                          <a:effectLst/>
                        </a:rPr>
                        <a:t>Unique Patients</a:t>
                      </a:r>
                    </a:p>
                  </a:txBody>
                  <a:tcPr marL="0" marR="89979" marT="35991" marB="26993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1043</a:t>
                      </a:r>
                    </a:p>
                  </a:txBody>
                  <a:tcPr marL="0" marR="89979" marT="35991" marB="269936" anchor="ctr"/>
                </a:tc>
                <a:extLst>
                  <a:ext uri="{0D108BD9-81ED-4DB2-BD59-A6C34878D82A}">
                    <a16:rowId xmlns:a16="http://schemas.microsoft.com/office/drawing/2014/main" val="113838867"/>
                  </a:ext>
                </a:extLst>
              </a:tr>
              <a:tr h="6328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Total Telehealth Visits</a:t>
                      </a:r>
                      <a:endParaRPr lang="en-US" sz="1900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9979" marT="35991" marB="26993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1447</a:t>
                      </a:r>
                    </a:p>
                  </a:txBody>
                  <a:tcPr marL="0" marR="89979" marT="35991" marB="269936" anchor="ctr"/>
                </a:tc>
                <a:extLst>
                  <a:ext uri="{0D108BD9-81ED-4DB2-BD59-A6C34878D82A}">
                    <a16:rowId xmlns:a16="http://schemas.microsoft.com/office/drawing/2014/main" val="1488910034"/>
                  </a:ext>
                </a:extLst>
              </a:tr>
              <a:tr h="6328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Buprenorphine Prescriptions</a:t>
                      </a:r>
                      <a:endParaRPr lang="en-US" sz="1900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9979" marT="35991" marB="26993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cap="none" spc="0" dirty="0">
                          <a:solidFill>
                            <a:srgbClr val="000000"/>
                          </a:solidFill>
                          <a:effectLst/>
                        </a:rPr>
                        <a:t>1262</a:t>
                      </a:r>
                    </a:p>
                  </a:txBody>
                  <a:tcPr marL="0" marR="89979" marT="35991" marB="269936" anchor="ctr"/>
                </a:tc>
                <a:extLst>
                  <a:ext uri="{0D108BD9-81ED-4DB2-BD59-A6C34878D82A}">
                    <a16:rowId xmlns:a16="http://schemas.microsoft.com/office/drawing/2014/main" val="2959441964"/>
                  </a:ext>
                </a:extLst>
              </a:tr>
              <a:tr h="632809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Referred for ongoing care</a:t>
                      </a:r>
                      <a:endParaRPr lang="en-US" sz="1900" cap="none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89979" marT="35991" marB="269936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62.2%</a:t>
                      </a:r>
                    </a:p>
                  </a:txBody>
                  <a:tcPr marL="0" marR="89979" marT="35991" marB="269936" anchor="ctr"/>
                </a:tc>
                <a:extLst>
                  <a:ext uri="{0D108BD9-81ED-4DB2-BD59-A6C34878D82A}">
                    <a16:rowId xmlns:a16="http://schemas.microsoft.com/office/drawing/2014/main" val="3413743484"/>
                  </a:ext>
                </a:extLst>
              </a:tr>
              <a:tr h="632808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Already established in care (bridge </a:t>
                      </a:r>
                      <a:r>
                        <a:rPr lang="en-US" sz="1900" kern="1200" cap="none" spc="0" dirty="0" err="1">
                          <a:solidFill>
                            <a:srgbClr val="000000"/>
                          </a:solidFill>
                          <a:effectLst/>
                        </a:rPr>
                        <a:t>rx</a:t>
                      </a: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</a:p>
                  </a:txBody>
                  <a:tcPr marL="0" marR="89978" marT="35991" marB="269936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30.3%</a:t>
                      </a:r>
                    </a:p>
                  </a:txBody>
                  <a:tcPr marL="0" marR="89978" marT="35991" marB="269936" anchor="ctr"/>
                </a:tc>
                <a:extLst>
                  <a:ext uri="{0D108BD9-81ED-4DB2-BD59-A6C34878D82A}">
                    <a16:rowId xmlns:a16="http://schemas.microsoft.com/office/drawing/2014/main" val="2429931"/>
                  </a:ext>
                </a:extLst>
              </a:tr>
              <a:tr h="632808"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Lost to follow-up</a:t>
                      </a:r>
                    </a:p>
                  </a:txBody>
                  <a:tcPr marL="0" marR="89978" marT="35991" marB="269936" anchor="ctr"/>
                </a:tc>
                <a:tc>
                  <a:txBody>
                    <a:bodyPr/>
                    <a:lstStyle/>
                    <a:p>
                      <a:pPr marL="0"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kern="1200" cap="none" spc="0" dirty="0">
                          <a:solidFill>
                            <a:srgbClr val="000000"/>
                          </a:solidFill>
                          <a:effectLst/>
                        </a:rPr>
                        <a:t>7.5%</a:t>
                      </a:r>
                    </a:p>
                  </a:txBody>
                  <a:tcPr marL="0" marR="89978" marT="35991" marB="269936" anchor="ctr"/>
                </a:tc>
                <a:extLst>
                  <a:ext uri="{0D108BD9-81ED-4DB2-BD59-A6C34878D82A}">
                    <a16:rowId xmlns:a16="http://schemas.microsoft.com/office/drawing/2014/main" val="2528739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758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5408E-861B-260E-A30A-13A048011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Lessons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46641E-0F65-DAFC-3D06-5CDA04489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3658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5615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FA8E-3590-395D-0947-DD610F83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Questions? 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065158BE-C192-8159-1E65-4AEA5B5D15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09" b="23924"/>
          <a:stretch>
            <a:fillRect/>
          </a:stretch>
        </p:blipFill>
        <p:spPr>
          <a:xfrm>
            <a:off x="1519353" y="1690688"/>
            <a:ext cx="9153293" cy="3787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182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96F9C-1313-5AE1-34D1-76E0CBB8A08E}"/>
              </a:ext>
            </a:extLst>
          </p:cNvPr>
          <p:cNvSpPr txBox="1"/>
          <p:nvPr/>
        </p:nvSpPr>
        <p:spPr>
          <a:xfrm>
            <a:off x="573053" y="646120"/>
            <a:ext cx="8191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7030A0"/>
                </a:solidFill>
                <a:latin typeface="Encode Sans Narrow Medium" panose="02000000000000000000" pitchFamily="2" charset="77"/>
              </a:rPr>
              <a:t>Northwest Regional Telehealth Resource Center (NRTRC)</a:t>
            </a:r>
          </a:p>
          <a:p>
            <a:pPr algn="ctr"/>
            <a:r>
              <a:rPr lang="en-US" sz="2400" dirty="0">
                <a:solidFill>
                  <a:srgbClr val="7030A0"/>
                </a:solidFill>
                <a:latin typeface="Encode Sans Narrow Medium" panose="02000000000000000000" pitchFamily="2" charset="77"/>
              </a:rPr>
              <a:t>Telehealth Technical Assistance Center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4BB40-DCB5-87FC-E25B-F54260FAE10A}"/>
              </a:ext>
            </a:extLst>
          </p:cNvPr>
          <p:cNvSpPr txBox="1"/>
          <p:nvPr/>
        </p:nvSpPr>
        <p:spPr>
          <a:xfrm>
            <a:off x="890649" y="2462002"/>
            <a:ext cx="971401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Encode Sans Narrow Medium" panose="02000000000000000000" pitchFamily="2" charset="77"/>
              </a:rPr>
              <a:t>The NRTRC delivers telehealth technical assistance and shares expertise through individual consults, trainings, webinars, conference presentations and the web.</a:t>
            </a:r>
          </a:p>
          <a:p>
            <a:pPr algn="l"/>
            <a:br>
              <a:rPr lang="en-US" sz="2000" dirty="0">
                <a:latin typeface="Encode Sans Narrow Medium" panose="02000000000000000000" pitchFamily="2" charset="77"/>
              </a:rPr>
            </a:br>
            <a:r>
              <a:rPr lang="en-US" sz="2000" dirty="0">
                <a:latin typeface="Encode Sans Narrow Medium" panose="02000000000000000000" pitchFamily="2" charset="77"/>
              </a:rPr>
              <a:t>Their mission is to advance telehealth programs' development, implementation and integration in rural and medically underserved communities.  </a:t>
            </a:r>
          </a:p>
          <a:p>
            <a:pPr algn="l"/>
            <a:endParaRPr lang="en-US" sz="2000" dirty="0">
              <a:latin typeface="Encode Sans Narrow Medium" panose="02000000000000000000" pitchFamily="2" charset="77"/>
            </a:endParaRPr>
          </a:p>
          <a:p>
            <a:pPr algn="l"/>
            <a:r>
              <a:rPr lang="en-US" sz="2000" dirty="0">
                <a:latin typeface="Encode Sans Narrow Medium" panose="02000000000000000000" pitchFamily="2" charset="77"/>
              </a:rPr>
              <a:t>The NRTRC aims to assist healthcare providers, organizations and networks in implementing cost-effective telehealth programs to increase access and equity in rural and medically underserved areas and populations.</a:t>
            </a:r>
          </a:p>
          <a:p>
            <a:pPr algn="l"/>
            <a:endParaRPr lang="en-US" sz="2000" dirty="0">
              <a:latin typeface="Encode Sans Narrow Medium" panose="02000000000000000000" pitchFamily="2" charset="77"/>
            </a:endParaRPr>
          </a:p>
          <a:p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sessions were made possible in part by grant number U1UTH42531-03 from the Office for the Advancement of Telehealth, Health Resources and Services Administration, DHHS.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sz="2000" dirty="0">
              <a:latin typeface="Encode Sans Narrow Medium" panose="02000000000000000000" pitchFamily="2" charset="77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CA56EB-9B75-3D32-9C9D-5309DD8F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843" y="1254807"/>
            <a:ext cx="3587457" cy="1057574"/>
          </a:xfrm>
          <a:prstGeom prst="rect">
            <a:avLst/>
          </a:prstGeom>
        </p:spPr>
      </p:pic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811340F3-54C9-A5B1-92C2-718F18D79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8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791B1-D90C-F979-829E-F3EBCBB4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26A6F-9974-7668-9C7F-D17A882D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Lauren Whiteside – </a:t>
            </a:r>
            <a:r>
              <a:rPr lang="en-US" dirty="0">
                <a:hlinkClick r:id="rId2"/>
              </a:rPr>
              <a:t>laurenkw@uw.edu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Chris Buresh – </a:t>
            </a:r>
            <a:r>
              <a:rPr lang="en-US" dirty="0">
                <a:hlinkClick r:id="rId3"/>
              </a:rPr>
              <a:t>cb79@uw.edu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Olivia Hood – </a:t>
            </a:r>
            <a:r>
              <a:rPr lang="en-US" dirty="0">
                <a:hlinkClick r:id="rId4"/>
              </a:rPr>
              <a:t>ohood@uw.edu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Section of Population Health, Department of Emergency Medicine</a:t>
            </a:r>
          </a:p>
        </p:txBody>
      </p:sp>
    </p:spTree>
    <p:extLst>
      <p:ext uri="{BB962C8B-B14F-4D97-AF65-F5344CB8AC3E}">
        <p14:creationId xmlns:p14="http://schemas.microsoft.com/office/powerpoint/2010/main" val="2285965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9F2B-A664-9951-119C-620AD5B52AE7}"/>
              </a:ext>
            </a:extLst>
          </p:cNvPr>
          <p:cNvSpPr txBox="1">
            <a:spLocks/>
          </p:cNvSpPr>
          <p:nvPr/>
        </p:nvSpPr>
        <p:spPr>
          <a:xfrm>
            <a:off x="375557" y="634392"/>
            <a:ext cx="1144088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Looking for Health Equity &amp; Ethics Training?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57EAB-D4C6-B826-D6CA-2D2498F0809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344005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/>
              <a:t>Cultural Humility In Behavioral Health Care </a:t>
            </a:r>
            <a:br>
              <a:rPr lang="en-US" b="1" i="1"/>
            </a:br>
            <a:endParaRPr lang="en-US" b="1" i="1"/>
          </a:p>
          <a:p>
            <a:r>
              <a:rPr lang="en-US" sz="2400"/>
              <a:t>Free two-hour module</a:t>
            </a:r>
          </a:p>
          <a:p>
            <a:r>
              <a:rPr lang="en-US" sz="2400"/>
              <a:t>On-demand &amp; self-paced</a:t>
            </a:r>
          </a:p>
          <a:p>
            <a:r>
              <a:rPr lang="en-US" sz="2400"/>
              <a:t>Meets </a:t>
            </a:r>
            <a:r>
              <a:rPr lang="en-US" sz="2400" b="1"/>
              <a:t>Health Equity </a:t>
            </a:r>
            <a:r>
              <a:rPr lang="en-US" sz="2400"/>
              <a:t>training requirements in WA State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CBDC4-031B-269E-5DC1-90C00EDA7DCE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331626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i="1"/>
              <a:t>Empowering Recovery: Ethics &amp; Collaborative Decision-Making in Behavioral Health</a:t>
            </a:r>
            <a:br>
              <a:rPr lang="en-US" b="1" i="1"/>
            </a:br>
            <a:endParaRPr lang="en-US" b="1" i="1"/>
          </a:p>
          <a:p>
            <a:r>
              <a:rPr lang="en-US" sz="2400"/>
              <a:t>Free two-hour module</a:t>
            </a:r>
          </a:p>
          <a:p>
            <a:r>
              <a:rPr lang="en-US" sz="2400"/>
              <a:t>On-demand &amp; self-paced</a:t>
            </a:r>
          </a:p>
          <a:p>
            <a:r>
              <a:rPr lang="en-US" sz="2400"/>
              <a:t>Meets </a:t>
            </a:r>
            <a:r>
              <a:rPr lang="en-US" sz="2400" b="1"/>
              <a:t>Law &amp; Ethics </a:t>
            </a:r>
            <a:r>
              <a:rPr lang="en-US" sz="2400"/>
              <a:t>training requirements in WA State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2C96-873B-5957-78B5-012527B34FCC}"/>
              </a:ext>
            </a:extLst>
          </p:cNvPr>
          <p:cNvSpPr txBox="1"/>
          <p:nvPr/>
        </p:nvSpPr>
        <p:spPr>
          <a:xfrm>
            <a:off x="972988" y="5484703"/>
            <a:ext cx="10398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Learn more at: </a:t>
            </a:r>
            <a:r>
              <a:rPr lang="en-US" sz="3200" b="1" dirty="0">
                <a:hlinkClick r:id="rId2"/>
              </a:rPr>
              <a:t>https://bhinstitute.uw.edu/learn-online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286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EDFA-7429-8572-497A-990978B47CD9}"/>
              </a:ext>
            </a:extLst>
          </p:cNvPr>
          <p:cNvSpPr txBox="1">
            <a:spLocks/>
          </p:cNvSpPr>
          <p:nvPr/>
        </p:nvSpPr>
        <p:spPr>
          <a:xfrm>
            <a:off x="771698" y="500062"/>
            <a:ext cx="1064860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latin typeface="Aptos" panose="020B0004020202020204" pitchFamily="34" charset="0"/>
                <a:ea typeface="Calibri" panose="020F0502020204030204" pitchFamily="34" charset="0"/>
              </a:rPr>
              <a:t>TeleMental</a:t>
            </a:r>
            <a:r>
              <a:rPr lang="en-US" sz="3200" b="1" dirty="0">
                <a:latin typeface="Aptos" panose="020B0004020202020204" pitchFamily="34" charset="0"/>
                <a:ea typeface="Calibri" panose="020F0502020204030204" pitchFamily="34" charset="0"/>
              </a:rPr>
              <a:t> Health Guides for Infancy to Young Adults</a:t>
            </a:r>
            <a:endParaRPr lang="en-US" sz="200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5486F-0BB5-FEB1-2F53-509C6224A2C1}"/>
              </a:ext>
            </a:extLst>
          </p:cNvPr>
          <p:cNvSpPr txBox="1">
            <a:spLocks/>
          </p:cNvSpPr>
          <p:nvPr/>
        </p:nvSpPr>
        <p:spPr>
          <a:xfrm>
            <a:off x="838200" y="1635126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Aptos" panose="020B0004020202020204" pitchFamily="34" charset="0"/>
              </a:rPr>
              <a:t>Guides (8)</a:t>
            </a:r>
          </a:p>
          <a:p>
            <a:r>
              <a:rPr lang="en-US" sz="2400" dirty="0">
                <a:latin typeface="Aptos" panose="020B0004020202020204" pitchFamily="34" charset="0"/>
              </a:rPr>
              <a:t>Infancy and Toddlers</a:t>
            </a:r>
          </a:p>
          <a:p>
            <a:r>
              <a:rPr lang="en-US" sz="2400" dirty="0">
                <a:latin typeface="Aptos" panose="020B0004020202020204" pitchFamily="34" charset="0"/>
              </a:rPr>
              <a:t>Pre-schoolers</a:t>
            </a:r>
          </a:p>
          <a:p>
            <a:r>
              <a:rPr lang="en-US" sz="2400" dirty="0">
                <a:latin typeface="Aptos" panose="020B0004020202020204" pitchFamily="34" charset="0"/>
              </a:rPr>
              <a:t>Elementary School Children</a:t>
            </a:r>
          </a:p>
          <a:p>
            <a:r>
              <a:rPr lang="en-US" sz="2400" dirty="0">
                <a:latin typeface="Aptos" panose="020B0004020202020204" pitchFamily="34" charset="0"/>
              </a:rPr>
              <a:t>Middle School Youth</a:t>
            </a:r>
          </a:p>
          <a:p>
            <a:r>
              <a:rPr lang="en-US" sz="2400" dirty="0">
                <a:latin typeface="Aptos" panose="020B0004020202020204" pitchFamily="34" charset="0"/>
              </a:rPr>
              <a:t>High School Teens</a:t>
            </a:r>
          </a:p>
          <a:p>
            <a:r>
              <a:rPr lang="en-US" sz="2400" dirty="0">
                <a:latin typeface="Aptos" panose="020B0004020202020204" pitchFamily="34" charset="0"/>
              </a:rPr>
              <a:t>Young Adults</a:t>
            </a:r>
          </a:p>
          <a:p>
            <a:r>
              <a:rPr lang="en-US" sz="2400" dirty="0">
                <a:latin typeface="Aptos" panose="020B0004020202020204" pitchFamily="34" charset="0"/>
              </a:rPr>
              <a:t>Neuropsychological Testing</a:t>
            </a:r>
          </a:p>
          <a:p>
            <a:r>
              <a:rPr lang="en-US" sz="2400" dirty="0">
                <a:latin typeface="Aptos" panose="020B0004020202020204" pitchFamily="34" charset="0"/>
              </a:rPr>
              <a:t>Suicidality</a:t>
            </a:r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4" name="Picture 3" descr="A blue rectangular object with text&#10;&#10;Description automatically generated">
            <a:extLst>
              <a:ext uri="{FF2B5EF4-FFF2-40B4-BE49-F238E27FC236}">
                <a16:creationId xmlns:a16="http://schemas.microsoft.com/office/drawing/2014/main" id="{D7DF1B66-12E7-7B1F-9518-8C397763C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35" y="1629065"/>
            <a:ext cx="2839704" cy="4016807"/>
          </a:xfrm>
          <a:prstGeom prst="rect">
            <a:avLst/>
          </a:prstGeom>
        </p:spPr>
      </p:pic>
      <p:pic>
        <p:nvPicPr>
          <p:cNvPr id="5" name="Picture 4" descr="A document with text on it&#10;&#10;Description automatically generated">
            <a:extLst>
              <a:ext uri="{FF2B5EF4-FFF2-40B4-BE49-F238E27FC236}">
                <a16:creationId xmlns:a16="http://schemas.microsoft.com/office/drawing/2014/main" id="{02B1B355-4576-1B71-2104-FED954BD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935" y="1502353"/>
            <a:ext cx="2852865" cy="4035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120D88-59E0-45ED-881D-7F9A7C54EE50}"/>
              </a:ext>
            </a:extLst>
          </p:cNvPr>
          <p:cNvSpPr txBox="1"/>
          <p:nvPr/>
        </p:nvSpPr>
        <p:spPr>
          <a:xfrm>
            <a:off x="5333035" y="5680585"/>
            <a:ext cx="382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  <a:hlinkClick r:id="rId4"/>
              </a:rPr>
              <a:t>uwcolab.org/tmh-guides</a:t>
            </a:r>
            <a:endParaRPr lang="en-US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9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4854" y="1284061"/>
            <a:ext cx="15911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Encode Sans Narrow Medium" panose="02000000000000000000" pitchFamily="2" charset="77"/>
              </a:rPr>
              <a:t>*No cost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CA5F6-1401-492A-BE69-335E6AC376E5}"/>
              </a:ext>
            </a:extLst>
          </p:cNvPr>
          <p:cNvSpPr txBox="1"/>
          <p:nvPr/>
        </p:nvSpPr>
        <p:spPr>
          <a:xfrm>
            <a:off x="1415996" y="1935085"/>
            <a:ext cx="75434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ncode Sans Narrow Medium" panose="02000000000000000000" pitchFamily="2" charset="77"/>
              </a:rPr>
              <a:t>EDUCATIONAL SERIES: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Encode Sans Narrow Medium" panose="02000000000000000000" pitchFamily="2" charset="77"/>
              </a:rPr>
              <a:t>UW Traumatic Brain Injury – Behavioral Health ECHO </a:t>
            </a:r>
            <a:r>
              <a:rPr lang="en-US" dirty="0">
                <a:latin typeface="Encode Sans Narrow Medium" panose="02000000000000000000" pitchFamily="2" charset="77"/>
                <a:sym typeface="Wingdings" panose="05000000000000000000" pitchFamily="2" charset="2"/>
              </a:rPr>
              <a:t>  </a:t>
            </a:r>
            <a:endParaRPr lang="en-US" dirty="0">
              <a:latin typeface="Encode Sans Narrow Medium" panose="02000000000000000000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u="none" strike="noStrike" dirty="0">
                <a:latin typeface="Encode Sans Narrow Medium" panose="02000000000000000000" pitchFamily="2" charset="77"/>
              </a:rPr>
              <a:t>UW P</a:t>
            </a:r>
            <a:r>
              <a:rPr lang="en-US" u="none" strike="noStrike" baseline="0" dirty="0">
                <a:latin typeface="Encode Sans Narrow Medium" panose="02000000000000000000" pitchFamily="2" charset="77"/>
              </a:rPr>
              <a:t>sychiatry &amp; Addictions Case Conference ECHO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Encode Sans Narrow Medium" panose="02000000000000000000" pitchFamily="2" charset="77"/>
              </a:rPr>
              <a:t>UW TelePain series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u="none" strike="noStrike" baseline="0" dirty="0">
              <a:latin typeface="Encode Sans Narrow Medium" panose="02000000000000000000" pitchFamily="2" charset="77"/>
            </a:endParaRPr>
          </a:p>
          <a:p>
            <a:r>
              <a:rPr lang="en-US" dirty="0">
                <a:latin typeface="Encode Sans Narrow Medium" panose="02000000000000000000" pitchFamily="2" charset="77"/>
              </a:rPr>
              <a:t>PROVIDER CONSULTATION LINES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Encode Sans Narrow Medium" panose="02000000000000000000" pitchFamily="2" charset="77"/>
              </a:rPr>
              <a:t>UW Pain &amp; Opioid Provider Consultation Hotline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Encode Sans Narrow Medium" panose="02000000000000000000" pitchFamily="2" charset="77"/>
              </a:rPr>
              <a:t>Psychiatry Consultation Line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Encode Sans Narrow Medium" panose="02000000000000000000" pitchFamily="2" charset="77"/>
              </a:rPr>
              <a:t>Partnership Access Line (pediatric psychiatry)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Encode Sans Narrow Medium" panose="02000000000000000000" pitchFamily="2" charset="77"/>
              </a:rPr>
              <a:t>Perinatal Psychiatry Consultation Line</a:t>
            </a:r>
          </a:p>
          <a:p>
            <a:endParaRPr lang="en-US" dirty="0">
              <a:latin typeface="Encode Sans Narrow Medium" panose="02000000000000000000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C97AE4-2EB8-1D47-B8D0-D83458BE9773}"/>
              </a:ext>
            </a:extLst>
          </p:cNvPr>
          <p:cNvSpPr txBox="1">
            <a:spLocks/>
          </p:cNvSpPr>
          <p:nvPr/>
        </p:nvSpPr>
        <p:spPr>
          <a:xfrm>
            <a:off x="1600199" y="722949"/>
            <a:ext cx="8856618" cy="87190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Encode Sans Narrow Medium" panose="02000000000000000000" pitchFamily="2" charset="77"/>
              </a:rPr>
              <a:t>Additional </a:t>
            </a:r>
            <a:r>
              <a:rPr lang="en-US" sz="2800" u="sng" dirty="0">
                <a:latin typeface="Encode Sans Narrow Medium" panose="02000000000000000000" pitchFamily="2" charset="77"/>
              </a:rPr>
              <a:t>Free Resources </a:t>
            </a:r>
            <a:r>
              <a:rPr lang="en-US" sz="2800" dirty="0">
                <a:latin typeface="Encode Sans Narrow Medium" panose="02000000000000000000" pitchFamily="2" charset="77"/>
              </a:rPr>
              <a:t>for Washington State </a:t>
            </a:r>
          </a:p>
          <a:p>
            <a:r>
              <a:rPr lang="en-US" sz="2800" dirty="0">
                <a:latin typeface="Encode Sans Narrow Medium" panose="02000000000000000000" pitchFamily="2" charset="77"/>
              </a:rPr>
              <a:t>Behavioral Health Providers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81" y="5438010"/>
            <a:ext cx="2387781" cy="498817"/>
          </a:xfrm>
          <a:prstGeom prst="rect">
            <a:avLst/>
          </a:prstGeom>
        </p:spPr>
      </p:pic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98E85CCC-BD6C-AC49-8004-6F97F9CADE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180" y="5386132"/>
            <a:ext cx="2102006" cy="60257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B788AD79-9D4E-974A-A3BD-F0054E78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58" y="5114327"/>
            <a:ext cx="1741023" cy="87438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05B8E72E-24AF-F254-D212-95EEE844A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04A95B-5A55-F5BE-AACA-3DFC4DD44721}"/>
              </a:ext>
            </a:extLst>
          </p:cNvPr>
          <p:cNvSpPr txBox="1"/>
          <p:nvPr/>
        </p:nvSpPr>
        <p:spPr>
          <a:xfrm>
            <a:off x="8321039" y="1735699"/>
            <a:ext cx="3502365" cy="2308324"/>
          </a:xfrm>
          <a:prstGeom prst="rect">
            <a:avLst/>
          </a:prstGeom>
          <a:solidFill>
            <a:srgbClr val="DCDC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Post-TBI Nutrition </a:t>
            </a:r>
          </a:p>
          <a:p>
            <a:pPr algn="ctr"/>
            <a:r>
              <a:rPr lang="en-US" sz="2400"/>
              <a:t>– Natasha Mehta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TODAY </a:t>
            </a:r>
          </a:p>
          <a:p>
            <a:pPr algn="ctr"/>
            <a:r>
              <a:rPr lang="en-US" sz="2400" dirty="0"/>
              <a:t>12-1.30pm</a:t>
            </a:r>
          </a:p>
        </p:txBody>
      </p:sp>
    </p:spTree>
    <p:extLst>
      <p:ext uri="{BB962C8B-B14F-4D97-AF65-F5344CB8AC3E}">
        <p14:creationId xmlns:p14="http://schemas.microsoft.com/office/powerpoint/2010/main" val="31007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800576"/>
            <a:ext cx="10515600" cy="65377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Speaker Disclosures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31324" y="1602928"/>
            <a:ext cx="10515600" cy="56487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None of the series speakers have any relevant conflicts of interest to disclose.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2687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Encode Sans Narrow Medium" panose="02000000000000000000" pitchFamily="2" charset="77"/>
              </a:rPr>
              <a:t>Planner disclosures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CCA87357-E0AA-4DA0-9061-1456D15A0521}"/>
              </a:ext>
            </a:extLst>
          </p:cNvPr>
          <p:cNvSpPr txBox="1"/>
          <p:nvPr/>
        </p:nvSpPr>
        <p:spPr>
          <a:xfrm>
            <a:off x="838200" y="3594349"/>
            <a:ext cx="103399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Encode Sans Narrow Medium" panose="02000000000000000000" pitchFamily="2" charset="77"/>
              </a:rPr>
              <a:t>The following series planners and team have no relevant conflicts of interest to disclose:</a:t>
            </a:r>
          </a:p>
          <a:p>
            <a:endParaRPr lang="en-US" sz="2400" dirty="0">
              <a:latin typeface="Encode Sans Narrow Medium" panose="02000000000000000000" pitchFamily="2" charset="77"/>
            </a:endParaRPr>
          </a:p>
          <a:p>
            <a:r>
              <a:rPr lang="en-US" sz="2400" dirty="0">
                <a:latin typeface="Encode Sans Narrow Medium" panose="02000000000000000000" pitchFamily="2" charset="77"/>
              </a:rPr>
              <a:t>Brad Felker MD			Nicki Perisho RN			</a:t>
            </a:r>
          </a:p>
          <a:p>
            <a:r>
              <a:rPr lang="en-US" sz="2400" dirty="0">
                <a:latin typeface="Encode Sans Narrow Medium" panose="02000000000000000000" pitchFamily="2" charset="77"/>
              </a:rPr>
              <a:t>Cara Towle MSN RN			Jaleen Johnson</a:t>
            </a:r>
          </a:p>
          <a:p>
            <a:r>
              <a:rPr lang="en-US" sz="2400" dirty="0">
                <a:latin typeface="Encode Sans Narrow Medium" panose="02000000000000000000" pitchFamily="2" charset="77"/>
              </a:rPr>
              <a:t>Topher Jerome</a:t>
            </a:r>
          </a:p>
          <a:p>
            <a:r>
              <a:rPr lang="en-US" sz="2400">
                <a:latin typeface="Encode Sans Narrow Medium" panose="02000000000000000000" pitchFamily="2" charset="77"/>
              </a:rPr>
              <a:t>Mylinh Thao</a:t>
            </a:r>
            <a:r>
              <a:rPr lang="en-US" sz="2400" dirty="0">
                <a:latin typeface="Encode Sans Narrow Medium" panose="02000000000000000000" pitchFamily="2" charset="77"/>
              </a:rPr>
              <a:t>	</a:t>
            </a:r>
          </a:p>
        </p:txBody>
      </p:sp>
      <p:pic>
        <p:nvPicPr>
          <p:cNvPr id="8" name="Picture 7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F6918C0C-ADB4-6A47-31A8-57E5AF2C7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1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71758" y="892530"/>
            <a:ext cx="8026766" cy="601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Encode Sans Narrow Medium" panose="02000000000000000000" pitchFamily="2" charset="77"/>
              </a:rPr>
              <a:t>DISCLAIMER</a:t>
            </a: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71758" y="2084092"/>
            <a:ext cx="10601731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tx1"/>
                </a:solidFill>
                <a:latin typeface="Encode Sans Narrow Medium" panose="02000000000000000000" pitchFamily="2" charset="77"/>
              </a:rPr>
              <a:t>Please be aware that policy changes may take place after the original date of this presentation.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Encode Sans Narrow Medium" panose="02000000000000000000" pitchFamily="2" charset="77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Encode Sans Narrow Medium" panose="02000000000000000000" pitchFamily="2" charset="77"/>
              </a:rPr>
              <a:t>Any information provided in today’s talk is not to be regarded as legal advice. Today’s talk is purely for informational purposes. 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Encode Sans Narrow Medium" panose="02000000000000000000" pitchFamily="2" charset="77"/>
            </a:endParaRPr>
          </a:p>
          <a:p>
            <a:pPr algn="l"/>
            <a:r>
              <a:rPr lang="en-US" sz="2800" dirty="0">
                <a:solidFill>
                  <a:schemeClr val="tx1"/>
                </a:solidFill>
                <a:latin typeface="Encode Sans Narrow Medium" panose="02000000000000000000" pitchFamily="2" charset="77"/>
              </a:rPr>
              <a:t>Please consult with legal counsel, billing &amp; coding experts, and compliance professionals, as well as current legislative and regulatory sources, for accurate and up-to-date information.</a:t>
            </a:r>
            <a:endParaRPr lang="en-US" sz="2800" dirty="0"/>
          </a:p>
          <a:p>
            <a:pPr algn="l"/>
            <a:endParaRPr lang="en-US" sz="1300" dirty="0">
              <a:solidFill>
                <a:schemeClr val="tx1"/>
              </a:solidFill>
              <a:latin typeface="Encode Sans Narrow Medium" panose="02000000000000000000" pitchFamily="2" charset="77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Encode Sans Narrow Medium" panose="02000000000000000000" pitchFamily="2" charset="77"/>
            </a:endParaRPr>
          </a:p>
        </p:txBody>
      </p:sp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299ABEBA-D159-C0AE-2761-C01D00B6E7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3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19656"/>
            <a:ext cx="9448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Encode Sans Narrow Medium" panose="02000000000000000000" pitchFamily="2" charset="77"/>
              </a:rPr>
              <a:t>We gratefully acknowledge the support from </a:t>
            </a:r>
          </a:p>
          <a:p>
            <a:pPr algn="ctr"/>
            <a:endParaRPr lang="en-US" sz="3600" dirty="0">
              <a:latin typeface="Encode Sans Narrow Medium" panose="02000000000000000000" pitchFamily="2" charset="77"/>
            </a:endParaRPr>
          </a:p>
          <a:p>
            <a:pPr algn="ctr"/>
            <a:endParaRPr lang="en-US" sz="3600" dirty="0">
              <a:latin typeface="Encode Sans Narrow Medium" panose="02000000000000000000" pitchFamily="2" charset="77"/>
            </a:endParaRPr>
          </a:p>
          <a:p>
            <a:pPr algn="ctr"/>
            <a:endParaRPr lang="en-US" sz="3600" dirty="0">
              <a:latin typeface="Encode Sans Narrow Medium" panose="02000000000000000000" pitchFamily="2" charset="77"/>
            </a:endParaRPr>
          </a:p>
          <a:p>
            <a:pPr algn="ctr"/>
            <a:endParaRPr lang="en-US" sz="3600" dirty="0">
              <a:latin typeface="Encode Sans Narrow Medium" panose="02000000000000000000" pitchFamily="2" charset="77"/>
            </a:endParaRPr>
          </a:p>
          <a:p>
            <a:pPr algn="ctr"/>
            <a:endParaRPr lang="en-US" sz="3600" dirty="0">
              <a:latin typeface="Encode Sans Narrow Medium" panose="02000000000000000000" pitchFamily="2" charset="7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866" y="2861063"/>
            <a:ext cx="4500578" cy="1326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32693"/>
            <a:ext cx="3957637" cy="1683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1762543"/>
            <a:ext cx="3485422" cy="728119"/>
          </a:xfrm>
          <a:prstGeom prst="rect">
            <a:avLst/>
          </a:prstGeom>
        </p:spPr>
      </p:pic>
      <p:pic>
        <p:nvPicPr>
          <p:cNvPr id="6" name="Picture 5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4E8A0872-921D-6C46-F382-E782BDDB6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1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D1A9F-9097-A0B8-429A-11A77A5E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6E7DF-4170-69CE-2D5F-78C33995DE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355400"/>
            <a:ext cx="11562476" cy="21621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Encode Sans Narrow Medium"/>
                <a:ea typeface="Calibri Light"/>
                <a:cs typeface="Calibri Light"/>
              </a:rPr>
              <a:t>Lauren K. Whiteside, MD, MS</a:t>
            </a:r>
            <a:endParaRPr lang="en-US" sz="1600" dirty="0">
              <a:latin typeface="Encode Sans Narrow Medium" panose="02000000000000000000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latin typeface="Encode Sans Narrow Medium"/>
                <a:ea typeface="Calibri Light"/>
                <a:cs typeface="Calibri Light"/>
              </a:rPr>
              <a:t>Associate Professor and section head of population health</a:t>
            </a:r>
            <a:endParaRPr lang="en-US" sz="1600" i="1" dirty="0">
              <a:latin typeface="Encode Sans Narrow Medium" panose="02000000000000000000" pitchFamily="2" charset="77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Encode Sans Narrow Medium"/>
                <a:ea typeface="Calibri Light"/>
                <a:cs typeface="Calibri Light"/>
              </a:rPr>
              <a:t>Olivia </a:t>
            </a:r>
            <a:r>
              <a:rPr lang="en-US" sz="1600" dirty="0" err="1">
                <a:latin typeface="Encode Sans Narrow Medium"/>
                <a:ea typeface="Calibri Light"/>
                <a:cs typeface="Calibri Light"/>
              </a:rPr>
              <a:t>hood,</a:t>
            </a:r>
            <a:r>
              <a:rPr lang="en-US" sz="1600" dirty="0">
                <a:latin typeface="Encode Sans Narrow Medium"/>
                <a:ea typeface="Calibri Light"/>
                <a:cs typeface="Calibri Light"/>
              </a:rPr>
              <a:t> mph, </a:t>
            </a:r>
            <a:r>
              <a:rPr lang="en-US" sz="1600" dirty="0" err="1">
                <a:latin typeface="Encode Sans Narrow Medium"/>
                <a:ea typeface="Calibri Light"/>
                <a:cs typeface="Calibri Light"/>
              </a:rPr>
              <a:t>ches</a:t>
            </a:r>
            <a:endParaRPr lang="en-US" sz="1600" dirty="0">
              <a:latin typeface="Encode Sans Narrow Medium"/>
              <a:ea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latin typeface="Encode Sans Narrow Medium"/>
                <a:ea typeface="Calibri Light"/>
                <a:cs typeface="Calibri Light"/>
              </a:rPr>
              <a:t>Assistant director of population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Encode Sans Narrow Medium"/>
                <a:ea typeface="Calibri Light"/>
                <a:cs typeface="Calibri Light"/>
              </a:rPr>
              <a:t>Chris </a:t>
            </a:r>
            <a:r>
              <a:rPr lang="en-US" sz="1600" dirty="0" err="1">
                <a:latin typeface="Encode Sans Narrow Medium"/>
                <a:ea typeface="Calibri Light"/>
                <a:cs typeface="Calibri Light"/>
              </a:rPr>
              <a:t>buresh</a:t>
            </a:r>
            <a:r>
              <a:rPr lang="en-US" sz="1600" dirty="0">
                <a:latin typeface="Encode Sans Narrow Medium"/>
                <a:ea typeface="Calibri Light"/>
                <a:cs typeface="Calibri Light"/>
              </a:rPr>
              <a:t>, MD, MPH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i="1" dirty="0">
                <a:latin typeface="Encode Sans Narrow Medium"/>
                <a:ea typeface="Calibri Light"/>
                <a:cs typeface="Calibri Light"/>
              </a:rPr>
              <a:t>Associate professor of emergency medicine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2FF38D-CAE7-D83D-CE45-6B5EC0447CE9}"/>
              </a:ext>
            </a:extLst>
          </p:cNvPr>
          <p:cNvSpPr txBox="1">
            <a:spLocks/>
          </p:cNvSpPr>
          <p:nvPr/>
        </p:nvSpPr>
        <p:spPr>
          <a:xfrm>
            <a:off x="388098" y="1159143"/>
            <a:ext cx="11476979" cy="72268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2800" dirty="0">
                <a:latin typeface="Encode Sans Wide" panose="02000000000000000000" pitchFamily="2" charset="77"/>
              </a:rPr>
              <a:t>TeleBehavioral Health 2025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38D6DF-8F72-6335-DA3C-D877B5B0C0BC}"/>
              </a:ext>
            </a:extLst>
          </p:cNvPr>
          <p:cNvSpPr/>
          <p:nvPr/>
        </p:nvSpPr>
        <p:spPr>
          <a:xfrm>
            <a:off x="457200" y="218154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C4E17D-747D-B6D5-161E-836AFD002929}"/>
              </a:ext>
            </a:extLst>
          </p:cNvPr>
          <p:cNvSpPr txBox="1">
            <a:spLocks/>
          </p:cNvSpPr>
          <p:nvPr/>
        </p:nvSpPr>
        <p:spPr>
          <a:xfrm>
            <a:off x="388098" y="2447624"/>
            <a:ext cx="10944298" cy="12994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altLang="en-US" sz="3200" dirty="0">
                <a:latin typeface="Arial"/>
                <a:ea typeface="Calibri Light"/>
                <a:cs typeface="Calibri Light"/>
              </a:rPr>
              <a:t>Low Barrier OUD Treatment at Scale: The Development and Growth of a Pilot Telebuprenorphine Hotline</a:t>
            </a:r>
            <a:endParaRPr lang="en-US" altLang="en-US" sz="4800" dirty="0">
              <a:latin typeface="Arial"/>
              <a:ea typeface="Calibri Light"/>
              <a:cs typeface="Calibri Light"/>
            </a:endParaRPr>
          </a:p>
          <a:p>
            <a:endParaRPr lang="en-US" sz="3200" b="1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587DD24-D18E-476E-96C2-F2FF818749E3}"/>
              </a:ext>
            </a:extLst>
          </p:cNvPr>
          <p:cNvSpPr txBox="1">
            <a:spLocks/>
          </p:cNvSpPr>
          <p:nvPr/>
        </p:nvSpPr>
        <p:spPr>
          <a:xfrm>
            <a:off x="5511439" y="5939792"/>
            <a:ext cx="2837228" cy="488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0" i="0" kern="120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Encode Sans Narrow Medium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Encode Sans Wide" panose="02000000000000000000" pitchFamily="2" charset="77"/>
              </a:rPr>
              <a:t>september</a:t>
            </a:r>
            <a:r>
              <a:rPr lang="en-US" sz="1400" dirty="0">
                <a:latin typeface="Encode Sans Wide" panose="02000000000000000000" pitchFamily="2" charset="77"/>
              </a:rPr>
              <a:t> 19, 2025</a:t>
            </a:r>
          </a:p>
        </p:txBody>
      </p:sp>
      <p:pic>
        <p:nvPicPr>
          <p:cNvPr id="2" name="Picture 1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A78FE0A2-EBCE-009D-B870-897AF38AB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234" y="5074406"/>
            <a:ext cx="1527066" cy="1057575"/>
          </a:xfrm>
          <a:prstGeom prst="rect">
            <a:avLst/>
          </a:prstGeom>
        </p:spPr>
      </p:pic>
      <p:pic>
        <p:nvPicPr>
          <p:cNvPr id="6" name="Picture 5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D469BACF-FBF3-B605-6CC2-EEDC093EFF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8" y="5657619"/>
            <a:ext cx="3950413" cy="56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37382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A66A4F-244E-EDA0-D036-FC6929483329}"/>
              </a:ext>
            </a:extLst>
          </p:cNvPr>
          <p:cNvSpPr txBox="1"/>
          <p:nvPr/>
        </p:nvSpPr>
        <p:spPr>
          <a:xfrm>
            <a:off x="838200" y="556995"/>
            <a:ext cx="10515600" cy="1133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u="sng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Roadmap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C91F7AA-5D0E-AD38-66B9-12CF18E48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730910"/>
              </p:ext>
            </p:extLst>
          </p:nvPr>
        </p:nvGraphicFramePr>
        <p:xfrm>
          <a:off x="1364929" y="1835899"/>
          <a:ext cx="9462142" cy="3671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898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D1148F8-5C50-B9B1-9A25-BAC5F8C6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537633"/>
            <a:ext cx="8953500" cy="5105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43185A-E14C-C563-0261-D57EFE453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83" y="5110692"/>
            <a:ext cx="1181100" cy="361950"/>
          </a:xfrm>
          <a:prstGeom prst="rect">
            <a:avLst/>
          </a:prstGeom>
        </p:spPr>
      </p:pic>
      <p:pic>
        <p:nvPicPr>
          <p:cNvPr id="4" name="Picture 3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8BD60407-9FCB-06A6-3750-A22BAF67D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8" y="2543175"/>
            <a:ext cx="65659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1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BACE15ABD6A4C993CBCE8CD10BB4C" ma:contentTypeVersion="15" ma:contentTypeDescription="Create a new document." ma:contentTypeScope="" ma:versionID="14efb50f6b6b266ee0f7f3080bf67d2d">
  <xsd:schema xmlns:xsd="http://www.w3.org/2001/XMLSchema" xmlns:xs="http://www.w3.org/2001/XMLSchema" xmlns:p="http://schemas.microsoft.com/office/2006/metadata/properties" xmlns:ns2="ca4eb614-00ba-4210-9b2e-1bbc4845cef0" xmlns:ns3="ab06a5aa-8e31-4bdb-9b13-38c58a92ec8a" xmlns:ns4="1a0122ad-5a03-47df-a933-0bc735e7539f" targetNamespace="http://schemas.microsoft.com/office/2006/metadata/properties" ma:root="true" ma:fieldsID="02015d18202df0cc0968b50382cbf5d1" ns2:_="" ns3:_="" ns4:_="">
    <xsd:import namespace="ca4eb614-00ba-4210-9b2e-1bbc4845cef0"/>
    <xsd:import namespace="ab06a5aa-8e31-4bdb-9b13-38c58a92ec8a"/>
    <xsd:import namespace="1a0122ad-5a03-47df-a933-0bc735e75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eb614-00ba-4210-9b2e-1bbc4845ce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20148b9-20a4-48a0-acba-ba52d68a37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6a5aa-8e31-4bdb-9b13-38c58a92ec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9f7dcbf-9fa7-47d6-828e-b08278234680}" ma:internalName="TaxCatchAll" ma:showField="CatchAllData" ma:web="1a0122ad-5a03-47df-a933-0bc735e753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122ad-5a03-47df-a933-0bc735e7539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6a5aa-8e31-4bdb-9b13-38c58a92ec8a" xsi:nil="true"/>
    <lcf76f155ced4ddcb4097134ff3c332f xmlns="ca4eb614-00ba-4210-9b2e-1bbc4845ce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15D0CF-46FF-416D-81C2-8AA1ED4C0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eb614-00ba-4210-9b2e-1bbc4845cef0"/>
    <ds:schemaRef ds:uri="ab06a5aa-8e31-4bdb-9b13-38c58a92ec8a"/>
    <ds:schemaRef ds:uri="1a0122ad-5a03-47df-a933-0bc735e753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7F82D-E040-47C7-9875-EC03E6530D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92AC0-CABF-4EB6-AEEB-E6BB4ECDAA5B}">
  <ds:schemaRefs>
    <ds:schemaRef ds:uri="http://purl.org/dc/terms/"/>
    <ds:schemaRef ds:uri="http://schemas.microsoft.com/office/2006/documentManagement/types"/>
    <ds:schemaRef ds:uri="http://purl.org/dc/dcmitype/"/>
    <ds:schemaRef ds:uri="ab06a5aa-8e31-4bdb-9b13-38c58a92ec8a"/>
    <ds:schemaRef ds:uri="http://purl.org/dc/elements/1.1/"/>
    <ds:schemaRef ds:uri="http://schemas.microsoft.com/office/infopath/2007/PartnerControls"/>
    <ds:schemaRef ds:uri="ca4eb614-00ba-4210-9b2e-1bbc4845cef0"/>
    <ds:schemaRef ds:uri="http://schemas.microsoft.com/office/2006/metadata/properties"/>
    <ds:schemaRef ds:uri="http://schemas.openxmlformats.org/package/2006/metadata/core-properties"/>
    <ds:schemaRef ds:uri="1a0122ad-5a03-47df-a933-0bc735e7539f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23756</TotalTime>
  <Words>1509</Words>
  <Application>Microsoft Macintosh PowerPoint</Application>
  <PresentationFormat>Widescreen</PresentationFormat>
  <Paragraphs>251</Paragraphs>
  <Slides>33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Aptos</vt:lpstr>
      <vt:lpstr>Arial</vt:lpstr>
      <vt:lpstr>Calibri</vt:lpstr>
      <vt:lpstr>Calibri Light</vt:lpstr>
      <vt:lpstr>Encode Sans Narrow Medium</vt:lpstr>
      <vt:lpstr>Encode Sans Normal Medium</vt:lpstr>
      <vt:lpstr>Encode Sans Wide</vt:lpstr>
      <vt:lpstr>Gill Sans MT</vt:lpstr>
      <vt:lpstr>Source Sans Pro Light</vt:lpstr>
      <vt:lpstr>Source Sans Pro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MOUD: Buprenorphine</vt:lpstr>
      <vt:lpstr>Federal Telehealth regulations for prescribing controlled substance</vt:lpstr>
      <vt:lpstr>PowerPoint Presentation</vt:lpstr>
      <vt:lpstr>Telebuprenorphine Pilot Overview 01/02/2024-06/30/2025</vt:lpstr>
      <vt:lpstr>Program Buprenorphine Prescribing Philosophy</vt:lpstr>
      <vt:lpstr>Buprenorphine Diversion</vt:lpstr>
      <vt:lpstr>General Buprenorphine self-start instructions</vt:lpstr>
      <vt:lpstr>PowerPoint Presentation</vt:lpstr>
      <vt:lpstr>Patient Experience</vt:lpstr>
      <vt:lpstr>Pilot Telehealth Hotline Workflow</vt:lpstr>
      <vt:lpstr>Linkage to Care Coordinator</vt:lpstr>
      <vt:lpstr>Linkage to Care Impact</vt:lpstr>
      <vt:lpstr>Our Pilot Program</vt:lpstr>
      <vt:lpstr>Over 1000 patients served in the pilot.</vt:lpstr>
      <vt:lpstr>Lessons Learned</vt:lpstr>
      <vt:lpstr>Questions? </vt:lpstr>
      <vt:lpstr>Thank you!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Melody Starkey</dc:creator>
  <cp:lastModifiedBy>Topher Jerome</cp:lastModifiedBy>
  <cp:revision>204</cp:revision>
  <dcterms:created xsi:type="dcterms:W3CDTF">2020-06-19T15:46:08Z</dcterms:created>
  <dcterms:modified xsi:type="dcterms:W3CDTF">2025-09-19T11:53:25Z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0x010100081BACE15ABD6A4C993CBCE8CD10BB4C</vt:lpwstr>
  </property>
  <property fmtid="{D5CDD505-2E9C-101B-9397-08002B2CF9AE}" pid="3" name="MediaServiceImageTags">
    <vt:lpwstr/>
  </property>
</Properties>
</file>